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20"/>
  </p:notesMasterIdLst>
  <p:sldIdLst>
    <p:sldId id="256" r:id="rId2"/>
    <p:sldId id="289" r:id="rId3"/>
    <p:sldId id="307" r:id="rId4"/>
    <p:sldId id="302" r:id="rId5"/>
    <p:sldId id="303" r:id="rId6"/>
    <p:sldId id="304" r:id="rId7"/>
    <p:sldId id="308" r:id="rId8"/>
    <p:sldId id="312" r:id="rId9"/>
    <p:sldId id="314" r:id="rId10"/>
    <p:sldId id="313" r:id="rId11"/>
    <p:sldId id="295" r:id="rId12"/>
    <p:sldId id="310" r:id="rId13"/>
    <p:sldId id="318" r:id="rId14"/>
    <p:sldId id="320" r:id="rId15"/>
    <p:sldId id="299" r:id="rId16"/>
    <p:sldId id="319" r:id="rId17"/>
    <p:sldId id="300" r:id="rId18"/>
    <p:sldId id="266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000A5A4-4A37-4D5D-842E-730BF6DDC2F1}">
  <a:tblStyle styleId="{8000A5A4-4A37-4D5D-842E-730BF6DDC2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20" autoAdjust="0"/>
  </p:normalViewPr>
  <p:slideViewPr>
    <p:cSldViewPr>
      <p:cViewPr varScale="1">
        <p:scale>
          <a:sx n="81" d="100"/>
          <a:sy n="81" d="100"/>
        </p:scale>
        <p:origin x="-1498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19232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000" cy="6873300"/>
          </a:xfrm>
          <a:prstGeom prst="rect">
            <a:avLst/>
          </a:prstGeom>
          <a:solidFill>
            <a:srgbClr val="021526">
              <a:alpha val="1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63700" y="250350"/>
            <a:ext cx="8616600" cy="63573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899300" y="2655750"/>
            <a:ext cx="5345400" cy="15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-125" y="0"/>
            <a:ext cx="9144000" cy="6873300"/>
          </a:xfrm>
          <a:prstGeom prst="rect">
            <a:avLst/>
          </a:prstGeom>
          <a:solidFill>
            <a:srgbClr val="021526">
              <a:alpha val="3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263700" y="250350"/>
            <a:ext cx="8616600" cy="63573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146000" y="1819625"/>
            <a:ext cx="6852000" cy="4319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✘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>
            <a:off x="-125" y="0"/>
            <a:ext cx="9144000" cy="6873300"/>
          </a:xfrm>
          <a:prstGeom prst="rect">
            <a:avLst/>
          </a:prstGeom>
          <a:solidFill>
            <a:srgbClr val="021526">
              <a:alpha val="3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263700" y="250350"/>
            <a:ext cx="8616600" cy="63573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1050522" y="1819650"/>
            <a:ext cx="3418500" cy="4748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✘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74979" y="1819650"/>
            <a:ext cx="3418500" cy="4748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✘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>
            <a:off x="-125" y="0"/>
            <a:ext cx="9144000" cy="6873300"/>
          </a:xfrm>
          <a:prstGeom prst="rect">
            <a:avLst/>
          </a:prstGeom>
          <a:solidFill>
            <a:srgbClr val="021526">
              <a:alpha val="3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7"/>
          <p:cNvSpPr/>
          <p:nvPr/>
        </p:nvSpPr>
        <p:spPr>
          <a:xfrm>
            <a:off x="263700" y="250350"/>
            <a:ext cx="8616600" cy="63573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706500" y="1819650"/>
            <a:ext cx="2491800" cy="4396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326102" y="1819650"/>
            <a:ext cx="2491800" cy="4396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5945703" y="1819650"/>
            <a:ext cx="2491800" cy="4396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/>
          <p:nvPr/>
        </p:nvSpPr>
        <p:spPr>
          <a:xfrm>
            <a:off x="-125" y="0"/>
            <a:ext cx="9144000" cy="6873300"/>
          </a:xfrm>
          <a:prstGeom prst="rect">
            <a:avLst/>
          </a:prstGeom>
          <a:solidFill>
            <a:srgbClr val="021526">
              <a:alpha val="1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8"/>
          <p:cNvSpPr/>
          <p:nvPr/>
        </p:nvSpPr>
        <p:spPr>
          <a:xfrm>
            <a:off x="263700" y="250350"/>
            <a:ext cx="8616600" cy="63573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-125" y="0"/>
            <a:ext cx="9144000" cy="6873300"/>
          </a:xfrm>
          <a:prstGeom prst="rect">
            <a:avLst/>
          </a:prstGeom>
          <a:solidFill>
            <a:srgbClr val="021526">
              <a:alpha val="3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263700" y="250350"/>
            <a:ext cx="8616600" cy="63573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-125" y="0"/>
            <a:ext cx="9144000" cy="6873300"/>
          </a:xfrm>
          <a:prstGeom prst="rect">
            <a:avLst/>
          </a:prstGeom>
          <a:solidFill>
            <a:srgbClr val="021526">
              <a:alpha val="1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63700" y="250350"/>
            <a:ext cx="8616600" cy="63573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501200" y="1730125"/>
            <a:ext cx="61416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501200" y="3405746"/>
            <a:ext cx="61416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 sz="1800"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 sz="1800"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 sz="1800"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7248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-125" y="0"/>
            <a:ext cx="9144000" cy="6873300"/>
          </a:xfrm>
          <a:prstGeom prst="rect">
            <a:avLst/>
          </a:prstGeom>
          <a:solidFill>
            <a:srgbClr val="021526">
              <a:alpha val="1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263700" y="250350"/>
            <a:ext cx="8616600" cy="63573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3989771" y="2012475"/>
            <a:ext cx="1164459" cy="91732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20124D">
                    <a:alpha val="28459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643400" y="2465700"/>
            <a:ext cx="5857200" cy="3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Homemade Apple"/>
              <a:buChar char="✘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marL="91440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marL="137160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marL="182880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marL="228600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marL="274320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marL="320040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marL="365760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marL="4114800" lvl="8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0165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00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82850" y="1819625"/>
            <a:ext cx="75783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aleway"/>
              <a:buChar char="✘"/>
              <a:defRPr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○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■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aleway"/>
              <a:buChar char="●"/>
              <a:defRPr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aleway"/>
              <a:buChar char="○"/>
              <a:defRPr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aleway"/>
              <a:buChar char="■"/>
              <a:defRPr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aleway"/>
              <a:buChar char="●"/>
              <a:defRPr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aleway"/>
              <a:buChar char="○"/>
              <a:defRPr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aleway"/>
              <a:buChar char="■"/>
              <a:defRPr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1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>
              <a:buNone/>
              <a:defRPr sz="11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>
              <a:buNone/>
              <a:defRPr sz="11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>
              <a:buNone/>
              <a:defRPr sz="11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>
              <a:buNone/>
              <a:defRPr sz="11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>
              <a:buNone/>
              <a:defRPr sz="11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>
              <a:buNone/>
              <a:defRPr sz="11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>
              <a:buNone/>
              <a:defRPr sz="11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>
              <a:buNone/>
              <a:defRPr sz="11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8" r:id="rId7"/>
    <p:sldLayoutId id="2147483659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unsplash.com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ctrTitle"/>
          </p:nvPr>
        </p:nvSpPr>
        <p:spPr>
          <a:xfrm>
            <a:off x="1115616" y="1916832"/>
            <a:ext cx="7272808" cy="30243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r>
              <a:rPr lang="ru-RU" sz="7200" dirty="0">
                <a:latin typeface="Gabriola" panose="04040605051002020D02" pitchFamily="82" charset="0"/>
              </a:rPr>
              <a:t/>
            </a:r>
            <a:br>
              <a:rPr lang="ru-RU" sz="7200" dirty="0">
                <a:latin typeface="Gabriola" panose="04040605051002020D02" pitchFamily="82" charset="0"/>
              </a:rPr>
            </a:br>
            <a:r>
              <a:rPr lang="ru-RU" sz="7200" dirty="0">
                <a:latin typeface="Gabriola" panose="04040605051002020D02" pitchFamily="82" charset="0"/>
              </a:rPr>
              <a:t/>
            </a:r>
            <a:br>
              <a:rPr lang="ru-RU" sz="7200" dirty="0">
                <a:latin typeface="Gabriola" panose="04040605051002020D02" pitchFamily="82" charset="0"/>
              </a:rPr>
            </a:br>
            <a:r>
              <a:rPr lang="ru-RU" sz="7200" b="1" dirty="0"/>
              <a:t/>
            </a:r>
            <a:br>
              <a:rPr lang="ru-RU" sz="7200" b="1" dirty="0"/>
            </a:br>
            <a:r>
              <a:rPr lang="ru-RU" sz="7200" dirty="0">
                <a:latin typeface="Gabriola" panose="04040605051002020D02" pitchFamily="82" charset="0"/>
              </a:rPr>
              <a:t/>
            </a:r>
            <a:br>
              <a:rPr lang="ru-RU" sz="7200" dirty="0">
                <a:latin typeface="Gabriola" panose="04040605051002020D02" pitchFamily="82" charset="0"/>
              </a:rPr>
            </a:br>
            <a:r>
              <a:rPr lang="ru-RU" sz="7200" dirty="0">
                <a:latin typeface="Gabriola" panose="04040605051002020D02" pitchFamily="82" charset="0"/>
              </a:rPr>
              <a:t>               </a:t>
            </a:r>
            <a:r>
              <a:rPr lang="ru-RU" sz="7200" dirty="0" smtClean="0">
                <a:latin typeface="Gabriola" panose="04040605051002020D02" pitchFamily="82" charset="0"/>
              </a:rPr>
              <a:t>    </a:t>
            </a:r>
            <a:r>
              <a:rPr lang="ru-RU" sz="3200" dirty="0" smtClean="0">
                <a:latin typeface="Gabriola" panose="04040605051002020D02" pitchFamily="82" charset="0"/>
              </a:rPr>
              <a:t>выполнила </a:t>
            </a:r>
            <a:r>
              <a:rPr lang="ru-RU" sz="3200" dirty="0">
                <a:latin typeface="Gabriola" panose="04040605051002020D02" pitchFamily="82" charset="0"/>
              </a:rPr>
              <a:t/>
            </a:r>
            <a:br>
              <a:rPr lang="ru-RU" sz="3200" dirty="0">
                <a:latin typeface="Gabriola" panose="04040605051002020D02" pitchFamily="82" charset="0"/>
              </a:rPr>
            </a:br>
            <a:r>
              <a:rPr lang="ru-RU" sz="3200" dirty="0" smtClean="0">
                <a:latin typeface="Gabriola" panose="04040605051002020D02" pitchFamily="82" charset="0"/>
              </a:rPr>
              <a:t>педагог-психолог     </a:t>
            </a:r>
            <a:br>
              <a:rPr lang="ru-RU" sz="3200" dirty="0" smtClean="0">
                <a:latin typeface="Gabriola" panose="04040605051002020D02" pitchFamily="82" charset="0"/>
              </a:rPr>
            </a:br>
            <a:r>
              <a:rPr lang="ru-RU" sz="3200" dirty="0" smtClean="0">
                <a:latin typeface="Gabriola" panose="04040605051002020D02" pitchFamily="82" charset="0"/>
              </a:rPr>
              <a:t>Семеновская </a:t>
            </a:r>
            <a:r>
              <a:rPr lang="ru-RU" sz="3200" dirty="0">
                <a:latin typeface="Gabriola" panose="04040605051002020D02" pitchFamily="82" charset="0"/>
              </a:rPr>
              <a:t>Н.А. </a:t>
            </a:r>
            <a:r>
              <a:rPr lang="ru-RU" sz="7200" dirty="0">
                <a:latin typeface="Gabriola" panose="04040605051002020D02" pitchFamily="82" charset="0"/>
              </a:rPr>
              <a:t/>
            </a:r>
            <a:br>
              <a:rPr lang="ru-RU" sz="7200" dirty="0">
                <a:latin typeface="Gabriola" panose="04040605051002020D02" pitchFamily="82" charset="0"/>
              </a:rPr>
            </a:br>
            <a:endParaRPr sz="7200" dirty="0">
              <a:latin typeface="Gabriola" panose="04040605051002020D02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3516" y="242088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Техники фототерапии 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ctrTitle" idx="4294967295"/>
          </p:nvPr>
        </p:nvSpPr>
        <p:spPr>
          <a:xfrm>
            <a:off x="685800" y="22965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latin typeface="Gabriola" pitchFamily="82" charset="0"/>
                <a:cs typeface="Gautami" pitchFamily="34" charset="0"/>
              </a:rPr>
              <a:t>Фотографии, созданные клиентом</a:t>
            </a:r>
            <a:endParaRPr sz="4800" dirty="0">
              <a:latin typeface="Gabriola" pitchFamily="82" charset="0"/>
              <a:cs typeface="Gautami" pitchFamily="34" charset="0"/>
            </a:endParaRPr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4294967295"/>
          </p:nvPr>
        </p:nvSpPr>
        <p:spPr>
          <a:xfrm>
            <a:off x="2138400" y="3710550"/>
            <a:ext cx="4867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8" name="Google Shape;108;p17"/>
          <p:cNvSpPr/>
          <p:nvPr/>
        </p:nvSpPr>
        <p:spPr>
          <a:xfrm>
            <a:off x="2249407" y="1556635"/>
            <a:ext cx="5449150" cy="3412600"/>
          </a:xfrm>
          <a:custGeom>
            <a:avLst/>
            <a:gdLst/>
            <a:ahLst/>
            <a:cxnLst/>
            <a:rect l="l" t="t" r="r" b="b"/>
            <a:pathLst>
              <a:path w="217966" h="136504" extrusionOk="0">
                <a:moveTo>
                  <a:pt x="134084" y="36957"/>
                </a:moveTo>
                <a:cubicBezTo>
                  <a:pt x="111060" y="41754"/>
                  <a:pt x="71532" y="43758"/>
                  <a:pt x="65342" y="21069"/>
                </a:cubicBezTo>
                <a:cubicBezTo>
                  <a:pt x="63408" y="13980"/>
                  <a:pt x="68316" y="4183"/>
                  <a:pt x="75070" y="1289"/>
                </a:cubicBezTo>
                <a:cubicBezTo>
                  <a:pt x="79540" y="-627"/>
                  <a:pt x="85016" y="-152"/>
                  <a:pt x="89661" y="1289"/>
                </a:cubicBezTo>
                <a:cubicBezTo>
                  <a:pt x="97022" y="3573"/>
                  <a:pt x="100737" y="15340"/>
                  <a:pt x="98416" y="22690"/>
                </a:cubicBezTo>
                <a:cubicBezTo>
                  <a:pt x="92031" y="42904"/>
                  <a:pt x="56316" y="27785"/>
                  <a:pt x="35187" y="29499"/>
                </a:cubicBezTo>
                <a:cubicBezTo>
                  <a:pt x="22546" y="30524"/>
                  <a:pt x="7785" y="36963"/>
                  <a:pt x="2113" y="48306"/>
                </a:cubicBezTo>
                <a:cubicBezTo>
                  <a:pt x="-505" y="53541"/>
                  <a:pt x="-290" y="60069"/>
                  <a:pt x="815" y="65816"/>
                </a:cubicBezTo>
                <a:cubicBezTo>
                  <a:pt x="3945" y="82096"/>
                  <a:pt x="31257" y="81782"/>
                  <a:pt x="47833" y="82029"/>
                </a:cubicBezTo>
                <a:cubicBezTo>
                  <a:pt x="85779" y="82595"/>
                  <a:pt x="123580" y="68977"/>
                  <a:pt x="161322" y="72949"/>
                </a:cubicBezTo>
                <a:cubicBezTo>
                  <a:pt x="180986" y="75018"/>
                  <a:pt x="206240" y="80754"/>
                  <a:pt x="214824" y="98566"/>
                </a:cubicBezTo>
                <a:cubicBezTo>
                  <a:pt x="218869" y="106960"/>
                  <a:pt x="219605" y="120005"/>
                  <a:pt x="212878" y="126452"/>
                </a:cubicBezTo>
                <a:cubicBezTo>
                  <a:pt x="205283" y="133731"/>
                  <a:pt x="203637" y="131478"/>
                  <a:pt x="194396" y="136504"/>
                </a:cubicBezTo>
              </a:path>
            </a:pathLst>
          </a:custGeom>
          <a:noFill/>
          <a:ln w="19050" cap="rnd" cmpd="sng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09" name="Google Shape;109;p17"/>
          <p:cNvSpPr/>
          <p:nvPr/>
        </p:nvSpPr>
        <p:spPr>
          <a:xfrm>
            <a:off x="5605455" y="1566903"/>
            <a:ext cx="985004" cy="959402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pic>
        <p:nvPicPr>
          <p:cNvPr id="8194" name="Picture 2" descr="C:\Users\HP\Desktop\фототерапия\1474309054_fototerap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352839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05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ctrTitle"/>
          </p:nvPr>
        </p:nvSpPr>
        <p:spPr>
          <a:xfrm>
            <a:off x="323528" y="260649"/>
            <a:ext cx="7319272" cy="7920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   </a:t>
            </a:r>
            <a:r>
              <a:rPr lang="ru-RU" sz="4000" dirty="0">
                <a:latin typeface="Gabriola" pitchFamily="82" charset="0"/>
              </a:rPr>
              <a:t>Автопортреты  </a:t>
            </a:r>
            <a:endParaRPr sz="4000" dirty="0">
              <a:latin typeface="Gabriola" pitchFamily="82" charset="0"/>
            </a:endParaRPr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755576" y="3405746"/>
            <a:ext cx="6887224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4000" dirty="0">
                <a:latin typeface="Gabriola" pitchFamily="82" charset="0"/>
              </a:rPr>
              <a:t>Семейные фотоальбомы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pic>
        <p:nvPicPr>
          <p:cNvPr id="6146" name="Picture 2" descr="C:\Users\HP\Desktop\фототерапия\1сай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6"/>
            <a:ext cx="3024336" cy="34563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P\Desktop\фототерапия\1467984823_semeynyy-fotoalbo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77072"/>
            <a:ext cx="352839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758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5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3200" b="1" dirty="0">
                <a:latin typeface="Gabriola" pitchFamily="82" charset="0"/>
              </a:rPr>
              <a:t>Реконструирующая фотография </a:t>
            </a:r>
            <a:r>
              <a:rPr lang="ru-RU" sz="3200" b="1" dirty="0" err="1">
                <a:latin typeface="Gabriola" pitchFamily="82" charset="0"/>
              </a:rPr>
              <a:t>Р.Мартин</a:t>
            </a:r>
            <a:r>
              <a:rPr lang="ru-RU" sz="3200" b="1" dirty="0">
                <a:latin typeface="Gabriola" pitchFamily="82" charset="0"/>
              </a:rPr>
              <a:t> и </a:t>
            </a:r>
            <a:r>
              <a:rPr lang="ru-RU" sz="3200" b="1" dirty="0" err="1">
                <a:latin typeface="Gabriola" panose="04040605051002020D02" pitchFamily="82" charset="0"/>
              </a:rPr>
              <a:t>Йо</a:t>
            </a:r>
            <a:r>
              <a:rPr lang="ru-RU" sz="3200" b="1" dirty="0"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latin typeface="Gabriola" panose="04040605051002020D02" pitchFamily="82" charset="0"/>
              </a:rPr>
              <a:t>Спенс</a:t>
            </a:r>
            <a:r>
              <a:rPr lang="ru-RU" sz="3200" b="1" dirty="0">
                <a:latin typeface="Gabriola" panose="04040605051002020D02" pitchFamily="82" charset="0"/>
              </a:rPr>
              <a:t> </a:t>
            </a:r>
            <a:endParaRPr sz="3200" b="1" dirty="0">
              <a:latin typeface="Gabriola" pitchFamily="82" charset="0"/>
            </a:endParaRPr>
          </a:p>
        </p:txBody>
      </p:sp>
      <p:sp>
        <p:nvSpPr>
          <p:cNvPr id="272" name="Google Shape;272;p35"/>
          <p:cNvSpPr txBox="1">
            <a:spLocks noGrp="1"/>
          </p:cNvSpPr>
          <p:nvPr>
            <p:ph type="body" idx="1"/>
          </p:nvPr>
        </p:nvSpPr>
        <p:spPr>
          <a:xfrm>
            <a:off x="500034" y="1268760"/>
            <a:ext cx="8072494" cy="4870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sz="3200" b="1" dirty="0">
                <a:latin typeface="Gabriola" pitchFamily="82" charset="0"/>
              </a:rPr>
              <a:t>Поддерживающая фотография </a:t>
            </a:r>
            <a:r>
              <a:rPr lang="ru-RU" sz="3200" b="1" dirty="0" err="1">
                <a:latin typeface="Gabriola" pitchFamily="82" charset="0"/>
              </a:rPr>
              <a:t>Миины</a:t>
            </a:r>
            <a:r>
              <a:rPr lang="ru-RU" sz="3200" b="1" dirty="0">
                <a:latin typeface="Gabriola" pitchFamily="82" charset="0"/>
              </a:rPr>
              <a:t> </a:t>
            </a:r>
            <a:r>
              <a:rPr lang="ru-RU" sz="3200" b="1" dirty="0" err="1">
                <a:latin typeface="Gabriola" pitchFamily="82" charset="0"/>
              </a:rPr>
              <a:t>Саволайнен</a:t>
            </a:r>
            <a:r>
              <a:rPr lang="ru-RU" sz="3200" b="1" dirty="0">
                <a:latin typeface="Gabriola" pitchFamily="82" charset="0"/>
              </a:rPr>
              <a:t> </a:t>
            </a:r>
          </a:p>
          <a:p>
            <a:pPr marL="0" indent="0">
              <a:buNone/>
            </a:pPr>
            <a:r>
              <a:rPr lang="ru-RU" sz="3200" b="1" dirty="0" err="1">
                <a:latin typeface="Gabriola" pitchFamily="82" charset="0"/>
              </a:rPr>
              <a:t>Фотоавтопортретные</a:t>
            </a:r>
            <a:r>
              <a:rPr lang="ru-RU" sz="3200" b="1" dirty="0">
                <a:latin typeface="Gabriola" pitchFamily="82" charset="0"/>
              </a:rPr>
              <a:t> техники  Кристины </a:t>
            </a:r>
            <a:r>
              <a:rPr lang="ru-RU" sz="3200" b="1" dirty="0" err="1">
                <a:latin typeface="Gabriola" pitchFamily="82" charset="0"/>
              </a:rPr>
              <a:t>Нунез</a:t>
            </a:r>
            <a:endParaRPr lang="ru-RU" sz="3200" dirty="0">
              <a:latin typeface="Gabriola" pitchFamily="8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3200" dirty="0">
              <a:latin typeface="Gabriola" pitchFamily="82" charset="0"/>
            </a:endParaRPr>
          </a:p>
          <a:p>
            <a:pPr marL="0" indent="0">
              <a:buNone/>
            </a:pPr>
            <a:endParaRPr lang="ru-RU" sz="3200" dirty="0">
              <a:latin typeface="Gabriola" pitchFamily="8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73" name="Google Shape;273;p35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pic>
        <p:nvPicPr>
          <p:cNvPr id="5" name="Рисунок 4" descr="https://imgprx.livejournal.net/aa8d71829cf7c089bc744df59cedcf4a9d67a81a/jpd1eFPjjR8tXO1UmcKPpc8x8VfyjbzbN6qEoT1xinuiF2LxOe1PPmFa5PW_qnt85m5MhRPzIlalAyp0tsKwjQ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4357694"/>
            <a:ext cx="3600400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mgprx.livejournal.net/d98576f5701bdc47f4f152430404b366e60d9a22/jpd1eFPjjR8tXO1UmcKPpc8x8VfyjbzbN6qEoT1xinuiF2LxOe1PPmFa5PW_qnt80UOv5PWNtBOeWvCUQ0i0kQ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286124"/>
            <a:ext cx="2608684" cy="1980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4358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1643400" y="188640"/>
            <a:ext cx="5857200" cy="58326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ru-RU" sz="3200" b="1" dirty="0">
              <a:latin typeface="Gabriola" pitchFamily="82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ru-RU" sz="3200" b="1" dirty="0">
              <a:latin typeface="Gabriola" pitchFamily="82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ru-RU" sz="3200" b="1" dirty="0">
              <a:latin typeface="Gabriola" pitchFamily="82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ru-RU" sz="3200" b="1" dirty="0">
              <a:latin typeface="Gabriola" pitchFamily="82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ru-RU" sz="3200" b="1" dirty="0">
              <a:latin typeface="Gabriola" pitchFamily="82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3200" b="1" dirty="0">
                <a:latin typeface="Gabriola" pitchFamily="82" charset="0"/>
              </a:rPr>
              <a:t>Визуально-</a:t>
            </a:r>
            <a:r>
              <a:rPr lang="ru-RU" sz="3200" b="1" dirty="0" err="1">
                <a:latin typeface="Gabriola" pitchFamily="82" charset="0"/>
              </a:rPr>
              <a:t>нарративный</a:t>
            </a:r>
            <a:r>
              <a:rPr lang="ru-RU" sz="3200" b="1" dirty="0">
                <a:latin typeface="Gabriola" pitchFamily="82" charset="0"/>
              </a:rPr>
              <a:t> подход к пониманию </a:t>
            </a:r>
            <a:r>
              <a:rPr lang="ru-RU" sz="3200" b="1" dirty="0" err="1">
                <a:latin typeface="Gabriola" pitchFamily="82" charset="0"/>
              </a:rPr>
              <a:t>транссексуальной</a:t>
            </a:r>
            <a:r>
              <a:rPr lang="ru-RU" sz="3200" b="1" dirty="0">
                <a:latin typeface="Gabriola" pitchFamily="82" charset="0"/>
              </a:rPr>
              <a:t>  идентичности( </a:t>
            </a:r>
            <a:r>
              <a:rPr lang="ru-RU" sz="3200" b="1" dirty="0" err="1">
                <a:latin typeface="Gabriola" pitchFamily="82" charset="0"/>
              </a:rPr>
              <a:t>М..Барби</a:t>
            </a:r>
            <a:r>
              <a:rPr lang="ru-RU" sz="3200" b="1" dirty="0">
                <a:latin typeface="Gabriola" pitchFamily="82" charset="0"/>
              </a:rPr>
              <a:t>)</a:t>
            </a:r>
            <a:endParaRPr sz="3200" b="1" dirty="0">
              <a:latin typeface="Gabriola" pitchFamily="82" charset="0"/>
            </a:endParaRPr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pic>
        <p:nvPicPr>
          <p:cNvPr id="5" name="Picture 2" descr="D:\с рабочего стола\фототерапия\transvestity-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2656"/>
            <a:ext cx="3240360" cy="288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676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latin typeface="Gabriola" panose="04040605051002020D02" pitchFamily="82" charset="0"/>
              </a:rPr>
              <a:t>Работа с образом дома в психотерапии женщин </a:t>
            </a:r>
            <a:r>
              <a:rPr lang="ru-RU" sz="4000" dirty="0" err="1">
                <a:latin typeface="Gabriola" panose="04040605051002020D02" pitchFamily="82" charset="0"/>
              </a:rPr>
              <a:t>Е.Р.Ашастина</a:t>
            </a:r>
            <a:endParaRPr sz="4000" dirty="0">
              <a:latin typeface="Gabriola" panose="04040605051002020D02" pitchFamily="82" charset="0"/>
            </a:endParaRPr>
          </a:p>
        </p:txBody>
      </p:sp>
      <p:sp>
        <p:nvSpPr>
          <p:cNvPr id="196" name="Google Shape;196;p27"/>
          <p:cNvSpPr txBox="1"/>
          <p:nvPr/>
        </p:nvSpPr>
        <p:spPr>
          <a:xfrm>
            <a:off x="3761400" y="2690775"/>
            <a:ext cx="1621200" cy="1613700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SECOND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7" name="Google Shape;197;p27"/>
          <p:cNvSpPr txBox="1"/>
          <p:nvPr/>
        </p:nvSpPr>
        <p:spPr>
          <a:xfrm>
            <a:off x="1284900" y="2690775"/>
            <a:ext cx="1621200" cy="1613700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FIRST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8" name="Google Shape;198;p27"/>
          <p:cNvSpPr txBox="1"/>
          <p:nvPr/>
        </p:nvSpPr>
        <p:spPr>
          <a:xfrm>
            <a:off x="6237900" y="2690775"/>
            <a:ext cx="1621200" cy="1613700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LAST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99" name="Google Shape;199;p27"/>
          <p:cNvCxnSpPr>
            <a:endCxn id="196" idx="1"/>
          </p:cNvCxnSpPr>
          <p:nvPr/>
        </p:nvCxnSpPr>
        <p:spPr>
          <a:xfrm>
            <a:off x="2906100" y="3497625"/>
            <a:ext cx="8553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cxnSp>
        <p:nvCxnSpPr>
          <p:cNvPr id="200" name="Google Shape;200;p27"/>
          <p:cNvCxnSpPr>
            <a:endCxn id="198" idx="1"/>
          </p:cNvCxnSpPr>
          <p:nvPr/>
        </p:nvCxnSpPr>
        <p:spPr>
          <a:xfrm>
            <a:off x="5382600" y="3497625"/>
            <a:ext cx="8553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201" name="Google Shape;201;p27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1026" name="Picture 2" descr="C:\Users\HP\Desktop\фототерапия\0_8bbec6_32abe28f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2144235"/>
            <a:ext cx="7560840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63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body" idx="1"/>
          </p:nvPr>
        </p:nvSpPr>
        <p:spPr>
          <a:xfrm>
            <a:off x="1050522" y="1340768"/>
            <a:ext cx="3418500" cy="52269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3600" b="1" dirty="0">
                <a:latin typeface="Gabriola" pitchFamily="82" charset="0"/>
              </a:rPr>
              <a:t>Проективный  фотоматериал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827584" y="227814"/>
            <a:ext cx="7578300" cy="25531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3600" b="1" dirty="0">
                <a:latin typeface="Gabriola" pitchFamily="82" charset="0"/>
              </a:rPr>
              <a:t/>
            </a:r>
            <a:br>
              <a:rPr lang="ru-RU" sz="3600" b="1" dirty="0">
                <a:latin typeface="Gabriola" pitchFamily="82" charset="0"/>
              </a:rPr>
            </a:br>
            <a:endParaRPr sz="3600" dirty="0">
              <a:latin typeface="Gabriola" panose="04040605051002020D02" pitchFamily="82" charset="0"/>
            </a:endParaRPr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2"/>
          </p:nvPr>
        </p:nvSpPr>
        <p:spPr>
          <a:xfrm>
            <a:off x="4674979" y="1819650"/>
            <a:ext cx="4073486" cy="47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endParaRPr lang="ru-RU" b="1" dirty="0">
              <a:latin typeface="Gabriola" pitchFamily="82" charset="0"/>
            </a:endParaRPr>
          </a:p>
          <a:p>
            <a:pPr marL="0" lvl="0" indent="0">
              <a:buNone/>
            </a:pPr>
            <a:endParaRPr lang="ru-RU" b="1" dirty="0">
              <a:latin typeface="Gabriola" pitchFamily="82" charset="0"/>
            </a:endParaRPr>
          </a:p>
          <a:p>
            <a:pPr marL="0" lvl="0" indent="0">
              <a:buNone/>
            </a:pPr>
            <a:endParaRPr lang="ru-RU" b="1" dirty="0">
              <a:latin typeface="Gabriola" pitchFamily="82" charset="0"/>
            </a:endParaRPr>
          </a:p>
          <a:p>
            <a:pPr marL="0" lvl="0" indent="0">
              <a:buNone/>
            </a:pPr>
            <a:endParaRPr lang="ru-RU" b="1" dirty="0">
              <a:latin typeface="Gabriola" pitchFamily="8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latin typeface="Gabriola" pitchFamily="82" charset="0"/>
              </a:rPr>
              <a:t>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latin typeface="Gabriola" pitchFamily="8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latin typeface="Gabriola" pitchFamily="8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latin typeface="Gabriola" pitchFamily="8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 err="1">
                <a:latin typeface="Gabriola" pitchFamily="82" charset="0"/>
              </a:rPr>
              <a:t>Спектрокарты</a:t>
            </a:r>
            <a:r>
              <a:rPr lang="ru-RU" sz="3600" b="1" dirty="0">
                <a:latin typeface="Gabriola" pitchFamily="82" charset="0"/>
              </a:rPr>
              <a:t> У. </a:t>
            </a:r>
            <a:r>
              <a:rPr lang="ru-RU" sz="3600" b="1" dirty="0" err="1">
                <a:latin typeface="Gabriola" pitchFamily="82" charset="0"/>
              </a:rPr>
              <a:t>Холлола</a:t>
            </a:r>
            <a:endParaRPr lang="ru-RU" sz="3600" b="1" dirty="0">
              <a:latin typeface="Gabriola" pitchFamily="82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3600" b="1" dirty="0">
                <a:latin typeface="Gabriola" pitchFamily="82" charset="0"/>
              </a:rPr>
              <a:t/>
            </a:r>
            <a:br>
              <a:rPr lang="ru-RU" sz="3600" b="1" dirty="0">
                <a:latin typeface="Gabriola" pitchFamily="82" charset="0"/>
              </a:rPr>
            </a:br>
            <a:r>
              <a:rPr lang="ru-RU" sz="3600" b="1" dirty="0">
                <a:latin typeface="Gabriola" pitchFamily="82" charset="0"/>
              </a:rPr>
              <a:t>                       </a:t>
            </a:r>
            <a:endParaRPr sz="3600" b="1" dirty="0"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dirty="0"/>
          </a:p>
        </p:txBody>
      </p:sp>
      <p:pic>
        <p:nvPicPr>
          <p:cNvPr id="5122" name="Picture 2" descr="C:\Users\HP\Desktop\фототерапия\3-86881_1_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332656"/>
            <a:ext cx="3744416" cy="318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P\Desktop\фототерапия\scrn_big_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221831"/>
            <a:ext cx="2846120" cy="339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037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4000" dirty="0">
                <a:latin typeface="Gabriola" panose="04040605051002020D02" pitchFamily="82" charset="0"/>
              </a:rPr>
              <a:t>Фототерапия в групповой работе</a:t>
            </a:r>
            <a:endParaRPr sz="4000" dirty="0"/>
          </a:p>
        </p:txBody>
      </p:sp>
      <p:graphicFrame>
        <p:nvGraphicFramePr>
          <p:cNvPr id="157" name="Google Shape;157;p23"/>
          <p:cNvGraphicFramePr/>
          <p:nvPr/>
        </p:nvGraphicFramePr>
        <p:xfrm>
          <a:off x="952500" y="2085975"/>
          <a:ext cx="7239000" cy="2672100"/>
        </p:xfrm>
        <a:graphic>
          <a:graphicData uri="http://schemas.openxmlformats.org/drawingml/2006/table">
            <a:tbl>
              <a:tblPr>
                <a:noFill/>
                <a:tableStyleId>{8000A5A4-4A37-4D5D-842E-730BF6DDC2F1}</a:tableStyleId>
              </a:tblPr>
              <a:tblGrid>
                <a:gridCol w="18097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68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</a:t>
                      </a:r>
                      <a:endParaRPr b="1" dirty="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YELLOW</a:t>
                      </a:r>
                      <a:endParaRPr b="1" dirty="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sz="2400" b="1" dirty="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</a:t>
                      </a:r>
                      <a:endParaRPr sz="24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7</a:t>
                      </a:r>
                      <a:endParaRPr sz="24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BLUE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30</a:t>
                      </a:r>
                      <a:endParaRPr sz="24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15</a:t>
                      </a:r>
                      <a:endParaRPr sz="24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sz="24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ORANGE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</a:t>
                      </a:r>
                      <a:endParaRPr sz="24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24</a:t>
                      </a:r>
                      <a:endParaRPr sz="24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16</a:t>
                      </a:r>
                      <a:endParaRPr sz="24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8" name="Google Shape;158;p23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1026" name="Picture 2" descr="C:\Users\HP\Desktop\фототерапия\y_b494fce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6"/>
          <a:stretch/>
        </p:blipFill>
        <p:spPr bwMode="auto">
          <a:xfrm>
            <a:off x="971600" y="2060848"/>
            <a:ext cx="7128792" cy="45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594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8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</a:t>
            </a:r>
            <a:r>
              <a:rPr lang="ru-RU" sz="4000" dirty="0">
                <a:latin typeface="Gabriola" panose="04040605051002020D02" pitchFamily="82" charset="0"/>
              </a:rPr>
              <a:t>Фототерапия в групповой работе</a:t>
            </a:r>
            <a:endParaRPr sz="4000" dirty="0">
              <a:latin typeface="Gabriola" panose="04040605051002020D02" pitchFamily="82" charset="0"/>
            </a:endParaRPr>
          </a:p>
        </p:txBody>
      </p:sp>
      <p:sp>
        <p:nvSpPr>
          <p:cNvPr id="207" name="Google Shape;207;p28"/>
          <p:cNvSpPr txBox="1">
            <a:spLocks noGrp="1"/>
          </p:cNvSpPr>
          <p:nvPr>
            <p:ph type="body" idx="1"/>
          </p:nvPr>
        </p:nvSpPr>
        <p:spPr>
          <a:xfrm>
            <a:off x="611560" y="2057400"/>
            <a:ext cx="2518045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ru-RU" b="1" dirty="0"/>
              <a:t>Осознание  преемственности и значения жизненного опыта</a:t>
            </a:r>
            <a:r>
              <a:rPr lang="ru-RU" sz="2800" b="1" dirty="0">
                <a:latin typeface="Gabriola" panose="04040605051002020D02" pitchFamily="82" charset="0"/>
              </a:rPr>
              <a:t> </a:t>
            </a:r>
            <a:endParaRPr lang="ru-RU" sz="2800" dirty="0">
              <a:latin typeface="Gabriola" panose="04040605051002020D02" pitchFamily="82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08" name="Google Shape;208;p28"/>
          <p:cNvSpPr txBox="1">
            <a:spLocks noGrp="1"/>
          </p:cNvSpPr>
          <p:nvPr>
            <p:ph type="body" idx="2"/>
          </p:nvPr>
        </p:nvSpPr>
        <p:spPr>
          <a:xfrm>
            <a:off x="3402000" y="2057400"/>
            <a:ext cx="23400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ru-RU" b="1" dirty="0"/>
              <a:t>Создание визуальных образов и сочинение историй в парах </a:t>
            </a:r>
            <a:endParaRPr lang="ru-RU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09" name="Google Shape;209;p28"/>
          <p:cNvSpPr txBox="1">
            <a:spLocks noGrp="1"/>
          </p:cNvSpPr>
          <p:nvPr>
            <p:ph type="body" idx="3"/>
          </p:nvPr>
        </p:nvSpPr>
        <p:spPr>
          <a:xfrm>
            <a:off x="6014395" y="2057400"/>
            <a:ext cx="23400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 </a:t>
            </a:r>
            <a:r>
              <a:rPr lang="ru-RU" b="1" dirty="0"/>
              <a:t>Создание и «</a:t>
            </a:r>
            <a:r>
              <a:rPr lang="ru-RU" b="1" dirty="0" err="1"/>
              <a:t>обживание</a:t>
            </a:r>
            <a:r>
              <a:rPr lang="ru-RU" b="1" dirty="0"/>
              <a:t>» группового пространства </a:t>
            </a:r>
            <a:endParaRPr lang="ru-RU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0" name="Google Shape;210;p28"/>
          <p:cNvSpPr txBox="1">
            <a:spLocks noGrp="1"/>
          </p:cNvSpPr>
          <p:nvPr>
            <p:ph type="body" idx="1"/>
          </p:nvPr>
        </p:nvSpPr>
        <p:spPr>
          <a:xfrm>
            <a:off x="789605" y="4343400"/>
            <a:ext cx="23400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ru-RU" b="1" dirty="0"/>
              <a:t> Я/мое тело в пространствах окружающей среды </a:t>
            </a:r>
            <a:endParaRPr lang="ru-RU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.</a:t>
            </a:r>
            <a:endParaRPr dirty="0"/>
          </a:p>
        </p:txBody>
      </p:sp>
      <p:sp>
        <p:nvSpPr>
          <p:cNvPr id="211" name="Google Shape;211;p28"/>
          <p:cNvSpPr txBox="1">
            <a:spLocks noGrp="1"/>
          </p:cNvSpPr>
          <p:nvPr>
            <p:ph type="body" idx="2"/>
          </p:nvPr>
        </p:nvSpPr>
        <p:spPr>
          <a:xfrm>
            <a:off x="3402000" y="4343400"/>
            <a:ext cx="23400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ru-RU" sz="2000" b="1" dirty="0"/>
              <a:t>«Наложения» </a:t>
            </a:r>
            <a:endParaRPr sz="2000" dirty="0"/>
          </a:p>
        </p:txBody>
      </p:sp>
      <p:sp>
        <p:nvSpPr>
          <p:cNvPr id="212" name="Google Shape;212;p28"/>
          <p:cNvSpPr txBox="1">
            <a:spLocks noGrp="1"/>
          </p:cNvSpPr>
          <p:nvPr>
            <p:ph type="body" idx="3"/>
          </p:nvPr>
        </p:nvSpPr>
        <p:spPr>
          <a:xfrm>
            <a:off x="6014395" y="4343400"/>
            <a:ext cx="23400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ru-RU" b="1" dirty="0"/>
              <a:t>Удивительное преображение </a:t>
            </a:r>
            <a:endParaRPr lang="ru-RU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13" name="Google Shape;213;p28"/>
          <p:cNvSpPr/>
          <p:nvPr/>
        </p:nvSpPr>
        <p:spPr>
          <a:xfrm>
            <a:off x="4370714" y="1701313"/>
            <a:ext cx="345681" cy="414830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8"/>
          <p:cNvSpPr/>
          <p:nvPr/>
        </p:nvSpPr>
        <p:spPr>
          <a:xfrm>
            <a:off x="6983090" y="1726598"/>
            <a:ext cx="359493" cy="36427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8"/>
          <p:cNvSpPr/>
          <p:nvPr/>
        </p:nvSpPr>
        <p:spPr>
          <a:xfrm>
            <a:off x="1778533" y="4007802"/>
            <a:ext cx="382375" cy="402591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8"/>
          <p:cNvSpPr/>
          <p:nvPr/>
        </p:nvSpPr>
        <p:spPr>
          <a:xfrm>
            <a:off x="4327909" y="4084136"/>
            <a:ext cx="431308" cy="249956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8"/>
          <p:cNvSpPr/>
          <p:nvPr/>
        </p:nvSpPr>
        <p:spPr>
          <a:xfrm>
            <a:off x="6926225" y="4075357"/>
            <a:ext cx="474363" cy="267505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8"/>
          <p:cNvSpPr/>
          <p:nvPr/>
        </p:nvSpPr>
        <p:spPr>
          <a:xfrm>
            <a:off x="1713385" y="1709563"/>
            <a:ext cx="492437" cy="398329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8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2889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1" descr="bird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1"/>
          <p:cNvSpPr txBox="1">
            <a:spLocks noGrp="1"/>
          </p:cNvSpPr>
          <p:nvPr>
            <p:ph type="title"/>
          </p:nvPr>
        </p:nvSpPr>
        <p:spPr>
          <a:xfrm>
            <a:off x="2671800" y="2509050"/>
            <a:ext cx="3800400" cy="1839900"/>
          </a:xfrm>
          <a:prstGeom prst="rect">
            <a:avLst/>
          </a:prstGeom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latin typeface="Gabriola" panose="04040605051002020D02" pitchFamily="82" charset="0"/>
              </a:rPr>
              <a:t>Спасибо за внимание </a:t>
            </a:r>
            <a:r>
              <a:rPr lang="ru-RU" sz="2400" dirty="0"/>
              <a:t>!</a:t>
            </a:r>
            <a:endParaRPr sz="2400" dirty="0"/>
          </a:p>
        </p:txBody>
      </p:sp>
      <p:sp>
        <p:nvSpPr>
          <p:cNvPr id="142" name="Google Shape;142;p21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p20"/>
          <p:cNvSpPr txBox="1">
            <a:spLocks noGrp="1"/>
          </p:cNvSpPr>
          <p:nvPr>
            <p:ph type="body" idx="1"/>
          </p:nvPr>
        </p:nvSpPr>
        <p:spPr>
          <a:xfrm>
            <a:off x="1133300" y="1972050"/>
            <a:ext cx="2950800" cy="34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4800" dirty="0">
                <a:latin typeface="Gabriola" panose="04040605051002020D02" pitchFamily="82" charset="0"/>
              </a:rPr>
              <a:t>ДЖУДИ ВАЙЗЕР</a:t>
            </a:r>
            <a:endParaRPr sz="4800" dirty="0">
              <a:latin typeface="Gabriola" panose="04040605051002020D02" pitchFamily="82" charset="0"/>
            </a:endParaRPr>
          </a:p>
        </p:txBody>
      </p:sp>
      <p:sp>
        <p:nvSpPr>
          <p:cNvPr id="135" name="Google Shape;135;p20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pic>
        <p:nvPicPr>
          <p:cNvPr id="6" name="Picture 2" descr="C:\Users\HP\Desktop\фототерапия\Albums_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3"/>
          <a:stretch/>
        </p:blipFill>
        <p:spPr bwMode="auto">
          <a:xfrm>
            <a:off x="4211960" y="332656"/>
            <a:ext cx="4608512" cy="4104456"/>
          </a:xfrm>
          <a:prstGeom prst="rect">
            <a:avLst/>
          </a:prstGeom>
          <a:noFill/>
          <a:effectLst>
            <a:reflection blurRad="6350" stA="50000" endA="275" endPos="40000" dist="1016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05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>
                <a:solidFill>
                  <a:schemeClr val="bg1"/>
                </a:solidFill>
                <a:latin typeface="Gabriola" panose="04040605051002020D02" pitchFamily="82" charset="0"/>
              </a:rPr>
              <a:t>Фото-арт-терапия</a:t>
            </a:r>
            <a:endParaRPr sz="60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sp>
        <p:nvSpPr>
          <p:cNvPr id="196" name="Google Shape;196;p27"/>
          <p:cNvSpPr txBox="1"/>
          <p:nvPr/>
        </p:nvSpPr>
        <p:spPr>
          <a:xfrm>
            <a:off x="3333750" y="2060847"/>
            <a:ext cx="2318370" cy="2296847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3200" b="1" i="1" dirty="0">
                <a:solidFill>
                  <a:schemeClr val="bg1"/>
                </a:solidFill>
                <a:latin typeface="Gabriola" panose="04040605051002020D02" pitchFamily="82" charset="0"/>
              </a:rPr>
              <a:t>Терапия ведением дневника и записных книжек</a:t>
            </a:r>
            <a:r>
              <a:rPr lang="ru-RU" sz="3200" b="1" dirty="0">
                <a:solidFill>
                  <a:schemeClr val="bg1"/>
                </a:solidFill>
                <a:latin typeface="Gabriola" panose="04040605051002020D02" pitchFamily="82" charset="0"/>
              </a:rPr>
              <a:t> </a:t>
            </a:r>
            <a:endParaRPr sz="3200" b="1" dirty="0">
              <a:solidFill>
                <a:schemeClr val="bg1"/>
              </a:solidFill>
              <a:latin typeface="Gabriola" panose="04040605051002020D02" pitchFamily="82" charset="0"/>
              <a:ea typeface="Raleway"/>
              <a:cs typeface="Raleway"/>
              <a:sym typeface="Raleway"/>
            </a:endParaRPr>
          </a:p>
        </p:txBody>
      </p:sp>
      <p:sp>
        <p:nvSpPr>
          <p:cNvPr id="197" name="Google Shape;197;p27"/>
          <p:cNvSpPr txBox="1"/>
          <p:nvPr/>
        </p:nvSpPr>
        <p:spPr>
          <a:xfrm>
            <a:off x="899592" y="2060848"/>
            <a:ext cx="2006508" cy="2243627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3200" dirty="0">
                <a:solidFill>
                  <a:schemeClr val="bg1"/>
                </a:solidFill>
                <a:latin typeface="Gabriola" panose="04040605051002020D02" pitchFamily="82" charset="0"/>
              </a:rPr>
              <a:t>«</a:t>
            </a:r>
            <a:r>
              <a:rPr lang="ru-RU" sz="3200" b="1" dirty="0">
                <a:solidFill>
                  <a:schemeClr val="bg1"/>
                </a:solidFill>
                <a:latin typeface="Gabriola" panose="04040605051002020D02" pitchFamily="82" charset="0"/>
              </a:rPr>
              <a:t>Коллекциони­рование впечатлений» </a:t>
            </a:r>
            <a:endParaRPr sz="3200" b="1" dirty="0">
              <a:solidFill>
                <a:schemeClr val="bg1"/>
              </a:solidFill>
              <a:latin typeface="Gabriola" panose="04040605051002020D02" pitchFamily="82" charset="0"/>
              <a:ea typeface="Raleway"/>
              <a:cs typeface="Raleway"/>
              <a:sym typeface="Raleway"/>
            </a:endParaRPr>
          </a:p>
        </p:txBody>
      </p:sp>
      <p:sp>
        <p:nvSpPr>
          <p:cNvPr id="198" name="Google Shape;198;p27"/>
          <p:cNvSpPr txBox="1"/>
          <p:nvPr/>
        </p:nvSpPr>
        <p:spPr>
          <a:xfrm>
            <a:off x="6221898" y="2071678"/>
            <a:ext cx="2382549" cy="2270313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3200" b="1" i="1" dirty="0">
                <a:solidFill>
                  <a:schemeClr val="bg1"/>
                </a:solidFill>
                <a:latin typeface="Gabriola" panose="04040605051002020D02" pitchFamily="82" charset="0"/>
              </a:rPr>
              <a:t>Терапия созданием творческих произведений</a:t>
            </a:r>
            <a:r>
              <a:rPr lang="ru-RU" sz="3200" b="1" dirty="0">
                <a:solidFill>
                  <a:srgbClr val="FF0000"/>
                </a:solidFill>
                <a:latin typeface="Gabriola" panose="04040605051002020D02" pitchFamily="82" charset="0"/>
              </a:rPr>
              <a:t> </a:t>
            </a:r>
            <a:endParaRPr sz="3200" b="1" dirty="0">
              <a:solidFill>
                <a:srgbClr val="FF0000"/>
              </a:solidFill>
              <a:latin typeface="Gabriola" panose="04040605051002020D02" pitchFamily="82" charset="0"/>
              <a:ea typeface="Raleway"/>
              <a:cs typeface="Raleway"/>
              <a:sym typeface="Raleway"/>
            </a:endParaRPr>
          </a:p>
        </p:txBody>
      </p:sp>
      <p:sp>
        <p:nvSpPr>
          <p:cNvPr id="201" name="Google Shape;201;p27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6121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2"/>
          <p:cNvSpPr/>
          <p:nvPr/>
        </p:nvSpPr>
        <p:spPr>
          <a:xfrm>
            <a:off x="4483550" y="714030"/>
            <a:ext cx="3839439" cy="5429937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2"/>
          <p:cNvSpPr/>
          <p:nvPr/>
        </p:nvSpPr>
        <p:spPr>
          <a:xfrm>
            <a:off x="4737375" y="1207850"/>
            <a:ext cx="3331800" cy="4450500"/>
          </a:xfrm>
          <a:prstGeom prst="rect">
            <a:avLst/>
          </a:prstGeom>
          <a:solidFill>
            <a:srgbClr val="F3F3F3"/>
          </a:solidFill>
          <a:ln w="1905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</a:rPr>
              <a:t>Place your screenshot here</a:t>
            </a:r>
            <a:endParaRPr sz="1000">
              <a:solidFill>
                <a:srgbClr val="999999"/>
              </a:solidFill>
            </a:endParaRPr>
          </a:p>
        </p:txBody>
      </p:sp>
      <p:sp>
        <p:nvSpPr>
          <p:cNvPr id="249" name="Google Shape;249;p32"/>
          <p:cNvSpPr txBox="1">
            <a:spLocks noGrp="1"/>
          </p:cNvSpPr>
          <p:nvPr>
            <p:ph type="body" idx="4294967295"/>
          </p:nvPr>
        </p:nvSpPr>
        <p:spPr>
          <a:xfrm>
            <a:off x="1057075" y="894850"/>
            <a:ext cx="3197100" cy="469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4800" dirty="0">
                <a:latin typeface="Gabriola" panose="04040605051002020D02" pitchFamily="82" charset="0"/>
                <a:sym typeface="Homemade Apple"/>
              </a:rPr>
              <a:t>Фотоколлаж</a:t>
            </a:r>
            <a:endParaRPr sz="4800" dirty="0">
              <a:latin typeface="Gabriola" panose="04040605051002020D02" pitchFamily="82" charset="0"/>
            </a:endParaRPr>
          </a:p>
        </p:txBody>
      </p:sp>
      <p:sp>
        <p:nvSpPr>
          <p:cNvPr id="250" name="Google Shape;250;p32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2050" name="Picture 2" descr="C:\Users\HP\Desktop\фототерапия\7dd33398c625b090211a8049bedd6b8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48678"/>
            <a:ext cx="4680521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09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latin typeface="Gabriola" panose="04040605051002020D02" pitchFamily="82" charset="0"/>
              </a:rPr>
              <a:t>Фотография в танцевально-двигательной терапии</a:t>
            </a:r>
            <a:endParaRPr sz="4000" dirty="0">
              <a:latin typeface="Gabriola" panose="04040605051002020D02" pitchFamily="82" charset="0"/>
            </a:endParaRPr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706500" y="1819650"/>
            <a:ext cx="2491800" cy="43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Yellow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Is the color of gold, butter and ripe lemons. In the spectrum of visible light, yellow is found between green and orange.</a:t>
            </a:r>
            <a:endParaRPr dirty="0"/>
          </a:p>
        </p:txBody>
      </p:sp>
      <p:sp>
        <p:nvSpPr>
          <p:cNvPr id="125" name="Google Shape;125;p19"/>
          <p:cNvSpPr txBox="1">
            <a:spLocks noGrp="1"/>
          </p:cNvSpPr>
          <p:nvPr>
            <p:ph type="body" idx="2"/>
          </p:nvPr>
        </p:nvSpPr>
        <p:spPr>
          <a:xfrm>
            <a:off x="3326102" y="1819650"/>
            <a:ext cx="2491800" cy="43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Blue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Is the colour of the clear sky and the deep sea. It is located between violet and green on the optical spectrum.</a:t>
            </a:r>
            <a:endParaRPr dirty="0"/>
          </a:p>
        </p:txBody>
      </p:sp>
      <p:sp>
        <p:nvSpPr>
          <p:cNvPr id="126" name="Google Shape;126;p19"/>
          <p:cNvSpPr txBox="1">
            <a:spLocks noGrp="1"/>
          </p:cNvSpPr>
          <p:nvPr>
            <p:ph type="body" idx="3"/>
          </p:nvPr>
        </p:nvSpPr>
        <p:spPr>
          <a:xfrm>
            <a:off x="5945703" y="1819650"/>
            <a:ext cx="2491800" cy="43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Red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Is the color of blood, and because of this it has historically been associated with sacrifice, danger and courage.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pic>
        <p:nvPicPr>
          <p:cNvPr id="1026" name="Picture 2" descr="C:\Users\HP\Desktop\фототерапия\0_58fa7_ea137135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626424" cy="476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009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5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>
                <a:latin typeface="Gabriola" panose="04040605051002020D02" pitchFamily="82" charset="0"/>
              </a:rPr>
              <a:t>Фотография и </a:t>
            </a:r>
            <a:r>
              <a:rPr lang="ru-RU" sz="4400" dirty="0" err="1">
                <a:latin typeface="Gabriola" panose="04040605051002020D02" pitchFamily="82" charset="0"/>
              </a:rPr>
              <a:t>драматерапевтический</a:t>
            </a:r>
            <a:r>
              <a:rPr lang="ru-RU" sz="4400" dirty="0">
                <a:latin typeface="Gabriola" panose="04040605051002020D02" pitchFamily="82" charset="0"/>
              </a:rPr>
              <a:t> подход</a:t>
            </a:r>
            <a:endParaRPr sz="4400" dirty="0">
              <a:latin typeface="Gabriola" panose="04040605051002020D02" pitchFamily="82" charset="0"/>
            </a:endParaRPr>
          </a:p>
        </p:txBody>
      </p:sp>
      <p:sp>
        <p:nvSpPr>
          <p:cNvPr id="272" name="Google Shape;272;p35"/>
          <p:cNvSpPr txBox="1">
            <a:spLocks noGrp="1"/>
          </p:cNvSpPr>
          <p:nvPr>
            <p:ph type="body" idx="1"/>
          </p:nvPr>
        </p:nvSpPr>
        <p:spPr>
          <a:xfrm>
            <a:off x="1146000" y="1819625"/>
            <a:ext cx="6852000" cy="43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/>
              <a:t>Special thanks to all the people who made and released these awesome resources for free: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" sz="1800" dirty="0"/>
              <a:t>Presentation template by </a:t>
            </a:r>
            <a:r>
              <a:rPr lang="en" sz="1800" u="sng" dirty="0">
                <a:hlinkClick r:id="rId3"/>
              </a:rPr>
              <a:t>SlidesCarnival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✘"/>
            </a:pPr>
            <a:r>
              <a:rPr lang="en" sz="1800" dirty="0"/>
              <a:t>Photographs by </a:t>
            </a:r>
            <a:r>
              <a:rPr lang="en" sz="1800" u="sng" dirty="0">
                <a:hlinkClick r:id="rId4"/>
              </a:rPr>
              <a:t>Unsplash</a:t>
            </a:r>
            <a:endParaRPr sz="1800" dirty="0"/>
          </a:p>
        </p:txBody>
      </p:sp>
      <p:sp>
        <p:nvSpPr>
          <p:cNvPr id="273" name="Google Shape;273;p35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pic>
        <p:nvPicPr>
          <p:cNvPr id="5" name="Picture 3" descr="C:\Users\HP\Desktop\фототерапия\дра-960x4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552157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209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15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>
                <a:solidFill>
                  <a:schemeClr val="bg1"/>
                </a:solidFill>
                <a:latin typeface="Gabriola" panose="04040605051002020D02" pitchFamily="82" charset="0"/>
              </a:rPr>
              <a:t>Терапевтическая фотография</a:t>
            </a:r>
            <a:endParaRPr sz="60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sp>
        <p:nvSpPr>
          <p:cNvPr id="196" name="Google Shape;196;p27"/>
          <p:cNvSpPr txBox="1"/>
          <p:nvPr/>
        </p:nvSpPr>
        <p:spPr>
          <a:xfrm>
            <a:off x="3500430" y="2714620"/>
            <a:ext cx="1978390" cy="1613700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FFFFF"/>
                </a:solidFill>
                <a:latin typeface="Gabriola" pitchFamily="82" charset="0"/>
                <a:ea typeface="Raleway"/>
                <a:cs typeface="Raleway"/>
                <a:sym typeface="Raleway"/>
              </a:rPr>
              <a:t>Фотоаппарат</a:t>
            </a:r>
            <a:endParaRPr sz="2800" b="1">
              <a:solidFill>
                <a:srgbClr val="FFFFFF"/>
              </a:solidFill>
              <a:latin typeface="Gabriola" pitchFamily="82" charset="0"/>
              <a:ea typeface="Raleway"/>
              <a:cs typeface="Raleway"/>
              <a:sym typeface="Raleway"/>
            </a:endParaRPr>
          </a:p>
        </p:txBody>
      </p:sp>
      <p:sp>
        <p:nvSpPr>
          <p:cNvPr id="197" name="Google Shape;197;p27"/>
          <p:cNvSpPr txBox="1"/>
          <p:nvPr/>
        </p:nvSpPr>
        <p:spPr>
          <a:xfrm>
            <a:off x="714348" y="2690775"/>
            <a:ext cx="2191752" cy="1613700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FFFFF"/>
                </a:solidFill>
                <a:latin typeface="Gabriola" pitchFamily="82" charset="0"/>
                <a:ea typeface="Raleway"/>
                <a:cs typeface="Raleway"/>
                <a:sym typeface="Raleway"/>
              </a:rPr>
              <a:t>Клиент – человек, помогающий себе творчеством</a:t>
            </a:r>
            <a:endParaRPr sz="2800" b="1">
              <a:solidFill>
                <a:srgbClr val="FFFFFF"/>
              </a:solidFill>
              <a:latin typeface="Gabriola" pitchFamily="82" charset="0"/>
              <a:ea typeface="Raleway"/>
              <a:cs typeface="Raleway"/>
              <a:sym typeface="Raleway"/>
            </a:endParaRPr>
          </a:p>
        </p:txBody>
      </p:sp>
      <p:sp>
        <p:nvSpPr>
          <p:cNvPr id="198" name="Google Shape;198;p27"/>
          <p:cNvSpPr txBox="1"/>
          <p:nvPr/>
        </p:nvSpPr>
        <p:spPr>
          <a:xfrm>
            <a:off x="6072198" y="2690775"/>
            <a:ext cx="2428892" cy="1613700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FFFFF"/>
                </a:solidFill>
                <a:latin typeface="Gabriola" pitchFamily="82" charset="0"/>
                <a:ea typeface="Raleway"/>
                <a:cs typeface="Gautami" pitchFamily="34" charset="0"/>
                <a:sym typeface="Raleway"/>
              </a:rPr>
              <a:t>Интерпретация своего творческого состояния</a:t>
            </a:r>
            <a:endParaRPr sz="2800" b="1">
              <a:solidFill>
                <a:srgbClr val="FFFFFF"/>
              </a:solidFill>
              <a:latin typeface="Gabriola" pitchFamily="82" charset="0"/>
              <a:ea typeface="Raleway"/>
              <a:cs typeface="Gautami" pitchFamily="34" charset="0"/>
              <a:sym typeface="Raleway"/>
            </a:endParaRPr>
          </a:p>
        </p:txBody>
      </p:sp>
      <p:sp>
        <p:nvSpPr>
          <p:cNvPr id="201" name="Google Shape;201;p27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906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>
            <a:spLocks noGrp="1"/>
          </p:cNvSpPr>
          <p:nvPr>
            <p:ph type="title"/>
          </p:nvPr>
        </p:nvSpPr>
        <p:spPr>
          <a:xfrm>
            <a:off x="782850" y="274650"/>
            <a:ext cx="7578300" cy="8683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>
                <a:latin typeface="Gabriola" panose="04040605051002020D02" pitchFamily="82" charset="0"/>
              </a:rPr>
              <a:t>Фототерапия</a:t>
            </a:r>
            <a:endParaRPr sz="6000" dirty="0">
              <a:latin typeface="Gabriola" panose="04040605051002020D02" pitchFamily="82" charset="0"/>
            </a:endParaRPr>
          </a:p>
        </p:txBody>
      </p:sp>
      <p:sp>
        <p:nvSpPr>
          <p:cNvPr id="196" name="Google Shape;196;p27"/>
          <p:cNvSpPr txBox="1"/>
          <p:nvPr/>
        </p:nvSpPr>
        <p:spPr>
          <a:xfrm>
            <a:off x="3761400" y="2690775"/>
            <a:ext cx="1621200" cy="1613700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SECOND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7" name="Google Shape;197;p27"/>
          <p:cNvSpPr txBox="1"/>
          <p:nvPr/>
        </p:nvSpPr>
        <p:spPr>
          <a:xfrm>
            <a:off x="1284900" y="2690775"/>
            <a:ext cx="1621200" cy="1613700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FIRST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8" name="Google Shape;198;p27"/>
          <p:cNvSpPr txBox="1"/>
          <p:nvPr/>
        </p:nvSpPr>
        <p:spPr>
          <a:xfrm>
            <a:off x="6237900" y="2690775"/>
            <a:ext cx="1621200" cy="1613700"/>
          </a:xfrm>
          <a:prstGeom prst="rect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LAST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99" name="Google Shape;199;p27"/>
          <p:cNvCxnSpPr>
            <a:endCxn id="196" idx="1"/>
          </p:cNvCxnSpPr>
          <p:nvPr/>
        </p:nvCxnSpPr>
        <p:spPr>
          <a:xfrm>
            <a:off x="2906100" y="3497625"/>
            <a:ext cx="8553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cxnSp>
        <p:nvCxnSpPr>
          <p:cNvPr id="200" name="Google Shape;200;p27"/>
          <p:cNvCxnSpPr>
            <a:endCxn id="198" idx="1"/>
          </p:cNvCxnSpPr>
          <p:nvPr/>
        </p:nvCxnSpPr>
        <p:spPr>
          <a:xfrm>
            <a:off x="5382600" y="3497625"/>
            <a:ext cx="8553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201" name="Google Shape;201;p27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pic>
        <p:nvPicPr>
          <p:cNvPr id="1026" name="Picture 2" descr="E:\загруженное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2000" y="1357298"/>
            <a:ext cx="7618413" cy="51324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8873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1643400" y="188640"/>
            <a:ext cx="5857200" cy="15121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3200" b="1" dirty="0">
                <a:latin typeface="Gabriola" pitchFamily="82" charset="0"/>
              </a:rPr>
              <a:t>Фотографии клиента (спонтанные, либо </a:t>
            </a:r>
            <a:r>
              <a:rPr lang="ru-RU" sz="3200" b="1" dirty="0" err="1">
                <a:latin typeface="Gabriola" pitchFamily="82" charset="0"/>
              </a:rPr>
              <a:t>позированные</a:t>
            </a:r>
            <a:r>
              <a:rPr lang="ru-RU" sz="3200" b="1" dirty="0">
                <a:latin typeface="Gabriola" pitchFamily="82" charset="0"/>
              </a:rPr>
              <a:t>), сделанные другими людьми</a:t>
            </a:r>
            <a:endParaRPr sz="3200" b="1" dirty="0">
              <a:latin typeface="Gabriola" pitchFamily="82" charset="0"/>
            </a:endParaRPr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-125" y="6572250"/>
            <a:ext cx="9144000" cy="2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pic>
        <p:nvPicPr>
          <p:cNvPr id="7170" name="Picture 2" descr="C:\Users\HP\Desktop\фототерапия\selfportrait-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324036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093899"/>
      </p:ext>
    </p:extLst>
  </p:cSld>
  <p:clrMapOvr>
    <a:masterClrMapping/>
  </p:clrMapOvr>
</p:sld>
</file>

<file path=ppt/theme/theme1.xml><?xml version="1.0" encoding="utf-8"?>
<a:theme xmlns:a="http://schemas.openxmlformats.org/drawingml/2006/main" name="Mirand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289</Words>
  <Application>Microsoft Office PowerPoint</Application>
  <PresentationFormat>Экран (4:3)</PresentationFormat>
  <Paragraphs>100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Miranda template</vt:lpstr>
      <vt:lpstr>                       выполнила  педагог-психолог      Семеновская Н.А.  </vt:lpstr>
      <vt:lpstr>Презентация PowerPoint</vt:lpstr>
      <vt:lpstr>Фото-арт-терапия</vt:lpstr>
      <vt:lpstr>Презентация PowerPoint</vt:lpstr>
      <vt:lpstr>Фотография в танцевально-двигательной терапии</vt:lpstr>
      <vt:lpstr>Фотография и драматерапевтический подход</vt:lpstr>
      <vt:lpstr>Терапевтическая фотография</vt:lpstr>
      <vt:lpstr>Фототерапия</vt:lpstr>
      <vt:lpstr>Презентация PowerPoint</vt:lpstr>
      <vt:lpstr>Фотографии, созданные клиентом</vt:lpstr>
      <vt:lpstr>    Автопортреты  </vt:lpstr>
      <vt:lpstr>Реконструирующая фотография Р.Мартин и Йо Спенс </vt:lpstr>
      <vt:lpstr>Презентация PowerPoint</vt:lpstr>
      <vt:lpstr>Работа с образом дома в психотерапии женщин Е.Р.Ашастина</vt:lpstr>
      <vt:lpstr> </vt:lpstr>
      <vt:lpstr>Фототерапия в групповой работе</vt:lpstr>
      <vt:lpstr> Фототерапия в групповой работе</vt:lpstr>
      <vt:lpstr>Спасибо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ФОТОТЕРАПИЯ</dc:title>
  <cp:lastModifiedBy>Sadik</cp:lastModifiedBy>
  <cp:revision>60</cp:revision>
  <dcterms:modified xsi:type="dcterms:W3CDTF">2023-09-18T11:27:15Z</dcterms:modified>
</cp:coreProperties>
</file>