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sldIdLst>
    <p:sldId id="257" r:id="rId2"/>
    <p:sldId id="260" r:id="rId3"/>
    <p:sldId id="261" r:id="rId4"/>
    <p:sldId id="258" r:id="rId5"/>
    <p:sldId id="259" r:id="rId6"/>
    <p:sldId id="262" r:id="rId7"/>
    <p:sldId id="263" r:id="rId8"/>
    <p:sldId id="264" r:id="rId9"/>
    <p:sldId id="266"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1964848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92964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3688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925131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25732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1037521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124836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221414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225581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1A61D9-01E3-445E-BC58-9A50FB5D7978}" type="datetimeFigureOut">
              <a:rPr lang="ru-RU" smtClean="0"/>
              <a:t>08.06.2022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85017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B1A61D9-01E3-445E-BC58-9A50FB5D7978}" type="datetimeFigureOut">
              <a:rPr lang="ru-RU" smtClean="0"/>
              <a:t>08.06.2022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180275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1A61D9-01E3-445E-BC58-9A50FB5D7978}" type="datetimeFigureOut">
              <a:rPr lang="ru-RU" smtClean="0"/>
              <a:t>08.06.2022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3399842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1A61D9-01E3-445E-BC58-9A50FB5D7978}" type="datetimeFigureOut">
              <a:rPr lang="ru-RU" smtClean="0"/>
              <a:t>08.06.2022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1396693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A61D9-01E3-445E-BC58-9A50FB5D7978}" type="datetimeFigureOut">
              <a:rPr lang="ru-RU" smtClean="0"/>
              <a:t>08.06.2022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409818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B1A61D9-01E3-445E-BC58-9A50FB5D7978}" type="datetimeFigureOut">
              <a:rPr lang="ru-RU" smtClean="0"/>
              <a:t>08.06.2022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2607284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1A61D9-01E3-445E-BC58-9A50FB5D7978}" type="datetimeFigureOut">
              <a:rPr lang="ru-RU" smtClean="0"/>
              <a:t>08.06.2022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F65E26-C82B-4093-9CED-DDDAF43DA289}" type="slidenum">
              <a:rPr lang="ru-RU" smtClean="0"/>
              <a:t>‹#›</a:t>
            </a:fld>
            <a:endParaRPr lang="ru-RU"/>
          </a:p>
        </p:txBody>
      </p:sp>
    </p:spTree>
    <p:extLst>
      <p:ext uri="{BB962C8B-B14F-4D97-AF65-F5344CB8AC3E}">
        <p14:creationId xmlns:p14="http://schemas.microsoft.com/office/powerpoint/2010/main" val="4020225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A61D9-01E3-445E-BC58-9A50FB5D7978}" type="datetimeFigureOut">
              <a:rPr lang="ru-RU" smtClean="0"/>
              <a:t>08.06.2022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15F65E26-C82B-4093-9CED-DDDAF43DA289}" type="slidenum">
              <a:rPr lang="ru-RU" smtClean="0"/>
              <a:t>‹#›</a:t>
            </a:fld>
            <a:endParaRPr lang="ru-RU"/>
          </a:p>
        </p:txBody>
      </p:sp>
    </p:spTree>
    <p:extLst>
      <p:ext uri="{BB962C8B-B14F-4D97-AF65-F5344CB8AC3E}">
        <p14:creationId xmlns:p14="http://schemas.microsoft.com/office/powerpoint/2010/main" val="385380593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11224-4B0A-4E5D-AF53-56F5EBCB98D4}"/>
              </a:ext>
            </a:extLst>
          </p:cNvPr>
          <p:cNvSpPr>
            <a:spLocks noGrp="1"/>
          </p:cNvSpPr>
          <p:nvPr>
            <p:ph type="title"/>
          </p:nvPr>
        </p:nvSpPr>
        <p:spPr/>
        <p:txBody>
          <a:bodyPr>
            <a:normAutofit/>
          </a:bodyPr>
          <a:lstStyle/>
          <a:p>
            <a:r>
              <a:rPr lang="ru-RU" sz="6000" b="1" dirty="0" err="1"/>
              <a:t>Тимокко</a:t>
            </a:r>
            <a:endParaRPr lang="ru-RU" sz="6000" b="1" dirty="0"/>
          </a:p>
        </p:txBody>
      </p:sp>
      <p:pic>
        <p:nvPicPr>
          <p:cNvPr id="1026" name="Picture 2">
            <a:extLst>
              <a:ext uri="{FF2B5EF4-FFF2-40B4-BE49-F238E27FC236}">
                <a16:creationId xmlns:a16="http://schemas.microsoft.com/office/drawing/2014/main" id="{F647B051-A344-4D9A-B163-BA86715749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6577" y="2495550"/>
            <a:ext cx="4424912"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380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8B4113-75CA-4CCE-B961-E024078488A7}"/>
              </a:ext>
            </a:extLst>
          </p:cNvPr>
          <p:cNvSpPr>
            <a:spLocks noGrp="1"/>
          </p:cNvSpPr>
          <p:nvPr>
            <p:ph type="title"/>
          </p:nvPr>
        </p:nvSpPr>
        <p:spPr/>
        <p:txBody>
          <a:bodyPr/>
          <a:lstStyle/>
          <a:p>
            <a:r>
              <a:rPr lang="ru-RU" dirty="0"/>
              <a:t>ПОВАР-БАРАБАНЩИК</a:t>
            </a:r>
            <a:br>
              <a:rPr lang="ru-RU" dirty="0"/>
            </a:br>
            <a:endParaRPr lang="ru-RU" dirty="0"/>
          </a:p>
        </p:txBody>
      </p:sp>
      <p:sp>
        <p:nvSpPr>
          <p:cNvPr id="3" name="Объект 2">
            <a:extLst>
              <a:ext uri="{FF2B5EF4-FFF2-40B4-BE49-F238E27FC236}">
                <a16:creationId xmlns:a16="http://schemas.microsoft.com/office/drawing/2014/main" id="{A195D00A-A4B1-4288-B274-211458981FC9}"/>
              </a:ext>
            </a:extLst>
          </p:cNvPr>
          <p:cNvSpPr>
            <a:spLocks noGrp="1"/>
          </p:cNvSpPr>
          <p:nvPr>
            <p:ph idx="1"/>
          </p:nvPr>
        </p:nvSpPr>
        <p:spPr>
          <a:xfrm>
            <a:off x="351692" y="1336432"/>
            <a:ext cx="8922310" cy="2743200"/>
          </a:xfrm>
        </p:spPr>
        <p:txBody>
          <a:bodyPr>
            <a:normAutofit/>
          </a:bodyPr>
          <a:lstStyle/>
          <a:p>
            <a:pPr fontAlgn="base"/>
            <a:r>
              <a:rPr lang="ru-RU" dirty="0"/>
              <a:t>Игра позволяет развивать моторные навыки: управление движением (точность движений), скручивание средней части корпуса, а также когнитивные навыки: согласованность, зрительная и слуховая память, концентрация и внимание.</a:t>
            </a:r>
          </a:p>
          <a:p>
            <a:pPr fontAlgn="base"/>
            <a:r>
              <a:rPr lang="ru-RU" dirty="0"/>
              <a:t>В этой игре обезьянка </a:t>
            </a:r>
            <a:r>
              <a:rPr lang="ru-RU" dirty="0" err="1"/>
              <a:t>Тимокко</a:t>
            </a:r>
            <a:r>
              <a:rPr lang="ru-RU" dirty="0"/>
              <a:t> сидит за кухонным столом, окруженный кастрюлями и сковородками. Вместе с игроком </a:t>
            </a:r>
            <a:r>
              <a:rPr lang="ru-RU" dirty="0" err="1"/>
              <a:t>Тимокко</a:t>
            </a:r>
            <a:r>
              <a:rPr lang="ru-RU" dirty="0"/>
              <a:t> следит за визуальными и звуковыми рядами, воспроизводимыми на кухонной посуде, и повторяет их. Необходимо повторять последовательность, ударяя по посуде так, как показывает </a:t>
            </a:r>
            <a:r>
              <a:rPr lang="ru-RU" dirty="0" err="1"/>
              <a:t>Тимокко</a:t>
            </a:r>
            <a:r>
              <a:rPr lang="ru-RU" dirty="0"/>
              <a:t>.</a:t>
            </a:r>
          </a:p>
          <a:p>
            <a:endParaRPr lang="ru-RU" dirty="0"/>
          </a:p>
        </p:txBody>
      </p:sp>
      <p:pic>
        <p:nvPicPr>
          <p:cNvPr id="1028" name="Picture 4" descr="Развивающе-коррекционный комплекс с видеобиоуправлением &quot;Тимокко&quot;,  используемый в работе с детьми с ОВЗ">
            <a:extLst>
              <a:ext uri="{FF2B5EF4-FFF2-40B4-BE49-F238E27FC236}">
                <a16:creationId xmlns:a16="http://schemas.microsoft.com/office/drawing/2014/main" id="{E8FF289E-F4AB-44F4-AAE4-0851A880D0B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78966" y="3573194"/>
            <a:ext cx="6499274" cy="367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559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7F3F01-8C1F-43F9-81D6-A399F0FD0495}"/>
              </a:ext>
            </a:extLst>
          </p:cNvPr>
          <p:cNvSpPr>
            <a:spLocks noGrp="1"/>
          </p:cNvSpPr>
          <p:nvPr>
            <p:ph type="title"/>
          </p:nvPr>
        </p:nvSpPr>
        <p:spPr/>
        <p:txBody>
          <a:bodyPr/>
          <a:lstStyle/>
          <a:p>
            <a:r>
              <a:rPr lang="ru-RU" dirty="0"/>
              <a:t>Решаемые задачи</a:t>
            </a:r>
            <a:br>
              <a:rPr lang="ru-RU" dirty="0"/>
            </a:br>
            <a:endParaRPr lang="ru-RU" dirty="0"/>
          </a:p>
        </p:txBody>
      </p:sp>
      <p:sp>
        <p:nvSpPr>
          <p:cNvPr id="3" name="Объект 2">
            <a:extLst>
              <a:ext uri="{FF2B5EF4-FFF2-40B4-BE49-F238E27FC236}">
                <a16:creationId xmlns:a16="http://schemas.microsoft.com/office/drawing/2014/main" id="{92ED7589-A27E-4E9F-BFBF-46C52F45E8ED}"/>
              </a:ext>
            </a:extLst>
          </p:cNvPr>
          <p:cNvSpPr>
            <a:spLocks noGrp="1"/>
          </p:cNvSpPr>
          <p:nvPr>
            <p:ph idx="1"/>
          </p:nvPr>
        </p:nvSpPr>
        <p:spPr>
          <a:xfrm>
            <a:off x="344004" y="1597882"/>
            <a:ext cx="8596668" cy="3880773"/>
          </a:xfrm>
        </p:spPr>
        <p:txBody>
          <a:bodyPr/>
          <a:lstStyle/>
          <a:p>
            <a:pPr fontAlgn="base"/>
            <a:r>
              <a:rPr lang="ru-RU" dirty="0"/>
              <a:t>Обучение концентрации внимания и сохранению сосредоточенности</a:t>
            </a:r>
          </a:p>
          <a:p>
            <a:pPr fontAlgn="base"/>
            <a:r>
              <a:rPr lang="ru-RU" dirty="0"/>
              <a:t>Повышение скорости реакции, улучшение памяти</a:t>
            </a:r>
          </a:p>
          <a:p>
            <a:pPr fontAlgn="base"/>
            <a:r>
              <a:rPr lang="ru-RU" dirty="0"/>
              <a:t>Развитие способности распределять внимание, игнорировать отвлечения во время игры</a:t>
            </a:r>
          </a:p>
          <a:p>
            <a:pPr fontAlgn="base"/>
            <a:r>
              <a:rPr lang="ru-RU" dirty="0"/>
              <a:t>Развитие двусторонней координации при использовании обеих рук одновременно</a:t>
            </a:r>
          </a:p>
          <a:p>
            <a:r>
              <a:rPr lang="ru-RU" dirty="0"/>
              <a:t>Обучение контролю над движениями, тренировка точности движений</a:t>
            </a:r>
          </a:p>
          <a:p>
            <a:endParaRPr lang="ru-RU" dirty="0"/>
          </a:p>
        </p:txBody>
      </p:sp>
      <p:pic>
        <p:nvPicPr>
          <p:cNvPr id="2050" name="Picture 2">
            <a:extLst>
              <a:ext uri="{FF2B5EF4-FFF2-40B4-BE49-F238E27FC236}">
                <a16:creationId xmlns:a16="http://schemas.microsoft.com/office/drawing/2014/main" id="{E224D654-AB5D-46AC-B4E1-52A6A7715E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042" y="3910818"/>
            <a:ext cx="3810958" cy="2947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726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0A96C5-5C70-40E8-BCD2-4CCD2E3CB45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F5635F9-AF73-4051-9095-ADAF8817240C}"/>
              </a:ext>
            </a:extLst>
          </p:cNvPr>
          <p:cNvSpPr>
            <a:spLocks noGrp="1"/>
          </p:cNvSpPr>
          <p:nvPr>
            <p:ph idx="1"/>
          </p:nvPr>
        </p:nvSpPr>
        <p:spPr/>
        <p:txBody>
          <a:bodyPr/>
          <a:lstStyle/>
          <a:p>
            <a:pPr fontAlgn="base"/>
            <a:r>
              <a:rPr lang="ru-RU" dirty="0"/>
              <a:t>Развитие абстрактного мышления и тренировка навыков на уровне действия-противодействия</a:t>
            </a:r>
          </a:p>
          <a:p>
            <a:pPr fontAlgn="base"/>
            <a:r>
              <a:rPr lang="ru-RU" dirty="0"/>
              <a:t>Укрепление и стимулирование мышц плечевого пояса и рук</a:t>
            </a:r>
          </a:p>
          <a:p>
            <a:pPr fontAlgn="base"/>
            <a:r>
              <a:rPr lang="ru-RU" dirty="0"/>
              <a:t>Тренировка на увеличение диапазона движений</a:t>
            </a:r>
          </a:p>
          <a:p>
            <a:pPr fontAlgn="base"/>
            <a:r>
              <a:rPr lang="ru-RU" dirty="0"/>
              <a:t>Освоение новых движений и моделей взаимодействия</a:t>
            </a:r>
          </a:p>
          <a:p>
            <a:pPr fontAlgn="base"/>
            <a:r>
              <a:rPr lang="ru-RU" dirty="0"/>
              <a:t>Обучение направленной деятельности и пониманию положения тела в пространстве</a:t>
            </a:r>
          </a:p>
          <a:p>
            <a:endParaRPr lang="ru-RU" dirty="0"/>
          </a:p>
        </p:txBody>
      </p:sp>
    </p:spTree>
    <p:extLst>
      <p:ext uri="{BB962C8B-B14F-4D97-AF65-F5344CB8AC3E}">
        <p14:creationId xmlns:p14="http://schemas.microsoft.com/office/powerpoint/2010/main" val="2268469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A8820A-2465-4436-BDD6-0F342B6850F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FB736E1-B9E3-40FE-A31F-A78E51576FB7}"/>
              </a:ext>
            </a:extLst>
          </p:cNvPr>
          <p:cNvSpPr>
            <a:spLocks noGrp="1"/>
          </p:cNvSpPr>
          <p:nvPr>
            <p:ph idx="1"/>
          </p:nvPr>
        </p:nvSpPr>
        <p:spPr/>
        <p:txBody>
          <a:bodyPr/>
          <a:lstStyle/>
          <a:p>
            <a:pPr>
              <a:lnSpc>
                <a:spcPct val="150000"/>
              </a:lnSpc>
            </a:pPr>
            <a:r>
              <a:rPr lang="ru-RU" dirty="0"/>
              <a:t>Комплекс предназначен для работы с детьми в наиболее широком возрастном диапазоне. Комплекс прекрасно подходит и для развивающих занятий с детьми среднего дошкольного возраста, и для младших школьников. Игры, включенные в комплекс, предоставляют широкие возможности тренировки наиболее точных двигательных навыков, высокого уровня координации движений.</a:t>
            </a:r>
          </a:p>
        </p:txBody>
      </p:sp>
    </p:spTree>
    <p:extLst>
      <p:ext uri="{BB962C8B-B14F-4D97-AF65-F5344CB8AC3E}">
        <p14:creationId xmlns:p14="http://schemas.microsoft.com/office/powerpoint/2010/main" val="775026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3AE40E-2C35-49AA-BB36-5CD78B7B00A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1A41AEF-BF6E-4588-91F0-B3F288A56C10}"/>
              </a:ext>
            </a:extLst>
          </p:cNvPr>
          <p:cNvSpPr>
            <a:spLocks noGrp="1"/>
          </p:cNvSpPr>
          <p:nvPr>
            <p:ph idx="1"/>
          </p:nvPr>
        </p:nvSpPr>
        <p:spPr/>
        <p:txBody>
          <a:bodyPr/>
          <a:lstStyle/>
          <a:p>
            <a:pPr>
              <a:lnSpc>
                <a:spcPct val="150000"/>
              </a:lnSpc>
            </a:pPr>
            <a:r>
              <a:rPr lang="ru-RU" dirty="0"/>
              <a:t>Данный комплекс может эффективно применяться с целью развития двигательной активности и когнитивных функций у детей со склонностью к гиперактивности, при недостатках функции внимания, при ДЦП для развития направленных мануальных действий, в реабилитационной работе при </a:t>
            </a:r>
            <a:r>
              <a:rPr lang="ru-RU" dirty="0" err="1"/>
              <a:t>постравматических</a:t>
            </a:r>
            <a:r>
              <a:rPr lang="ru-RU" dirty="0"/>
              <a:t> нарушениях движения и координации.</a:t>
            </a:r>
          </a:p>
        </p:txBody>
      </p:sp>
    </p:spTree>
    <p:extLst>
      <p:ext uri="{BB962C8B-B14F-4D97-AF65-F5344CB8AC3E}">
        <p14:creationId xmlns:p14="http://schemas.microsoft.com/office/powerpoint/2010/main" val="387026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D5166-3AAE-4137-ABCF-BBBFF909BFD7}"/>
              </a:ext>
            </a:extLst>
          </p:cNvPr>
          <p:cNvSpPr>
            <a:spLocks noGrp="1"/>
          </p:cNvSpPr>
          <p:nvPr>
            <p:ph type="title"/>
          </p:nvPr>
        </p:nvSpPr>
        <p:spPr/>
        <p:txBody>
          <a:bodyPr/>
          <a:lstStyle/>
          <a:p>
            <a:r>
              <a:rPr lang="ru-RU" dirty="0"/>
              <a:t>МЫЛЬНЫЕ ПУЗЫРИ</a:t>
            </a:r>
            <a:br>
              <a:rPr lang="ru-RU" dirty="0"/>
            </a:br>
            <a:endParaRPr lang="ru-RU" dirty="0"/>
          </a:p>
        </p:txBody>
      </p:sp>
      <p:sp>
        <p:nvSpPr>
          <p:cNvPr id="3" name="Объект 2">
            <a:extLst>
              <a:ext uri="{FF2B5EF4-FFF2-40B4-BE49-F238E27FC236}">
                <a16:creationId xmlns:a16="http://schemas.microsoft.com/office/drawing/2014/main" id="{365875EF-AC2C-49B1-B1FA-45399B8A668C}"/>
              </a:ext>
            </a:extLst>
          </p:cNvPr>
          <p:cNvSpPr>
            <a:spLocks noGrp="1"/>
          </p:cNvSpPr>
          <p:nvPr>
            <p:ph idx="1"/>
          </p:nvPr>
        </p:nvSpPr>
        <p:spPr>
          <a:xfrm>
            <a:off x="576774" y="1322364"/>
            <a:ext cx="8697227" cy="2475914"/>
          </a:xfrm>
        </p:spPr>
        <p:txBody>
          <a:bodyPr/>
          <a:lstStyle/>
          <a:p>
            <a:r>
              <a:rPr lang="ru-RU" dirty="0"/>
              <a:t>В игре отрабатываются моторные навыки, укрепление плечевого пояса, двухсторонняя координация и равновесие, концентрация и внимание. В этой игре обезьянка </a:t>
            </a:r>
            <a:r>
              <a:rPr lang="ru-RU" dirty="0" err="1"/>
              <a:t>Тимокко</a:t>
            </a:r>
            <a:r>
              <a:rPr lang="ru-RU" dirty="0"/>
              <a:t> сидит в ванной, задача игрока состоит в том, чтобы помочь ему лопнуть пузырьки, поднимающиеся над водой. Надо управлять руками </a:t>
            </a:r>
            <a:r>
              <a:rPr lang="ru-RU" dirty="0" err="1"/>
              <a:t>Тимокко</a:t>
            </a:r>
            <a:r>
              <a:rPr lang="ru-RU" dirty="0"/>
              <a:t>, лопать зелёные пузырьки, избегая красных. Желтые пузыри являются бонусными. Играть можно как одной рукой, так и двумя.</a:t>
            </a:r>
          </a:p>
        </p:txBody>
      </p:sp>
      <p:pic>
        <p:nvPicPr>
          <p:cNvPr id="4098" name="Picture 2">
            <a:extLst>
              <a:ext uri="{FF2B5EF4-FFF2-40B4-BE49-F238E27FC236}">
                <a16:creationId xmlns:a16="http://schemas.microsoft.com/office/drawing/2014/main" id="{99EEE973-7D1A-4F4B-8863-279EC990A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023360"/>
            <a:ext cx="5638800" cy="283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750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AE934C-6C71-44E9-BE2F-0646EAE305F1}"/>
              </a:ext>
            </a:extLst>
          </p:cNvPr>
          <p:cNvSpPr>
            <a:spLocks noGrp="1"/>
          </p:cNvSpPr>
          <p:nvPr>
            <p:ph type="title"/>
          </p:nvPr>
        </p:nvSpPr>
        <p:spPr/>
        <p:txBody>
          <a:bodyPr/>
          <a:lstStyle/>
          <a:p>
            <a:r>
              <a:rPr lang="ru-RU" dirty="0"/>
              <a:t>ПАДАЮЩИЕ ФРУКТЫ</a:t>
            </a:r>
            <a:br>
              <a:rPr lang="ru-RU" dirty="0"/>
            </a:br>
            <a:endParaRPr lang="ru-RU" dirty="0"/>
          </a:p>
        </p:txBody>
      </p:sp>
      <p:sp>
        <p:nvSpPr>
          <p:cNvPr id="3" name="Объект 2">
            <a:extLst>
              <a:ext uri="{FF2B5EF4-FFF2-40B4-BE49-F238E27FC236}">
                <a16:creationId xmlns:a16="http://schemas.microsoft.com/office/drawing/2014/main" id="{B0FB6C07-7A7D-4897-8E8C-C12177A57B8F}"/>
              </a:ext>
            </a:extLst>
          </p:cNvPr>
          <p:cNvSpPr>
            <a:spLocks noGrp="1"/>
          </p:cNvSpPr>
          <p:nvPr>
            <p:ph idx="1"/>
          </p:nvPr>
        </p:nvSpPr>
        <p:spPr>
          <a:xfrm>
            <a:off x="438183" y="4152901"/>
            <a:ext cx="8596668" cy="2437102"/>
          </a:xfrm>
        </p:spPr>
        <p:txBody>
          <a:bodyPr>
            <a:normAutofit lnSpcReduction="10000"/>
          </a:bodyPr>
          <a:lstStyle/>
          <a:p>
            <a:r>
              <a:rPr lang="ru-RU" dirty="0"/>
              <a:t>Игра позволяет развивать моторные навыки: скручивание средней части корпуса, укрепление плечевого пояса, управление движением (точность движений), а также когнитивные навыки: категоризация, концентрация и внимание, скорость реакции. В игре «Падающие фрукты» обезьянка </a:t>
            </a:r>
            <a:r>
              <a:rPr lang="ru-RU" dirty="0" err="1"/>
              <a:t>Тимокко</a:t>
            </a:r>
            <a:r>
              <a:rPr lang="ru-RU" dirty="0"/>
              <a:t> сидит на берегу и ловит фрукты, падающие с неба, размещая их в нужную корзину. Игрок должен поднимать руки вверх в направлении фруктов и захватывать их, касаясь руками </a:t>
            </a:r>
            <a:r>
              <a:rPr lang="ru-RU" dirty="0" err="1"/>
              <a:t>Тимокко</a:t>
            </a:r>
            <a:r>
              <a:rPr lang="ru-RU" dirty="0"/>
              <a:t>. Затем игрок должен поместить фрукт в подходящую корзину (правильный выбор передвинет </a:t>
            </a:r>
            <a:r>
              <a:rPr lang="ru-RU" dirty="0" err="1"/>
              <a:t>Тимокко</a:t>
            </a:r>
            <a:r>
              <a:rPr lang="ru-RU" dirty="0"/>
              <a:t> на ступень вверх по лестнице, ошибка заставит спуститься вниз).</a:t>
            </a:r>
          </a:p>
        </p:txBody>
      </p:sp>
      <p:pic>
        <p:nvPicPr>
          <p:cNvPr id="5122" name="Picture 2">
            <a:extLst>
              <a:ext uri="{FF2B5EF4-FFF2-40B4-BE49-F238E27FC236}">
                <a16:creationId xmlns:a16="http://schemas.microsoft.com/office/drawing/2014/main" id="{FE8306AE-8514-41E2-850D-87D597AFD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9352" y="0"/>
            <a:ext cx="58293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442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5DE2E-197D-4242-9DD0-4BE465E57065}"/>
              </a:ext>
            </a:extLst>
          </p:cNvPr>
          <p:cNvSpPr>
            <a:spLocks noGrp="1"/>
          </p:cNvSpPr>
          <p:nvPr>
            <p:ph type="title"/>
          </p:nvPr>
        </p:nvSpPr>
        <p:spPr/>
        <p:txBody>
          <a:bodyPr/>
          <a:lstStyle/>
          <a:p>
            <a:r>
              <a:rPr lang="ru-RU" dirty="0"/>
              <a:t>ВОЗДУШНЫЕ ШАРИКИ</a:t>
            </a:r>
            <a:br>
              <a:rPr lang="ru-RU" dirty="0"/>
            </a:br>
            <a:endParaRPr lang="ru-RU" dirty="0"/>
          </a:p>
        </p:txBody>
      </p:sp>
      <p:sp>
        <p:nvSpPr>
          <p:cNvPr id="3" name="Объект 2">
            <a:extLst>
              <a:ext uri="{FF2B5EF4-FFF2-40B4-BE49-F238E27FC236}">
                <a16:creationId xmlns:a16="http://schemas.microsoft.com/office/drawing/2014/main" id="{EF938D23-F30F-4E42-99A1-523C1E8A4BB0}"/>
              </a:ext>
            </a:extLst>
          </p:cNvPr>
          <p:cNvSpPr>
            <a:spLocks noGrp="1"/>
          </p:cNvSpPr>
          <p:nvPr>
            <p:ph idx="1"/>
          </p:nvPr>
        </p:nvSpPr>
        <p:spPr/>
        <p:txBody>
          <a:bodyPr/>
          <a:lstStyle/>
          <a:p>
            <a:pPr fontAlgn="base"/>
            <a:r>
              <a:rPr lang="ru-RU" dirty="0"/>
              <a:t>Игра на развитие мышечного тонуса и осанки (развивает навык статичного положения рук), на укрепление плечевого пояса. Также игра развивает когнитивные навыки: введение в числа, восприятие количества, концентрация и внимание.</a:t>
            </a:r>
          </a:p>
          <a:p>
            <a:pPr fontAlgn="base"/>
            <a:r>
              <a:rPr lang="ru-RU" dirty="0"/>
              <a:t>В этой игре обезьянка </a:t>
            </a:r>
            <a:r>
              <a:rPr lang="ru-RU" dirty="0" err="1"/>
              <a:t>Тимокко</a:t>
            </a:r>
            <a:r>
              <a:rPr lang="ru-RU" dirty="0"/>
              <a:t> парит в небе на воздушных шариках. Игрок должен помочь ему спуститься вниз на землю. Для этого надо прокалывать шарики булавкой, по одному за раз. Игрок должен проколоть тот шарик, который начал мигать, следуя визуальным подсказкам (в каждой программе есть уникальная задача: переключение рук, использование определенной руки, двойной удар и так далее).</a:t>
            </a:r>
          </a:p>
          <a:p>
            <a:endParaRPr lang="ru-RU" dirty="0"/>
          </a:p>
        </p:txBody>
      </p:sp>
      <p:pic>
        <p:nvPicPr>
          <p:cNvPr id="3074" name="Picture 2">
            <a:extLst>
              <a:ext uri="{FF2B5EF4-FFF2-40B4-BE49-F238E27FC236}">
                <a16:creationId xmlns:a16="http://schemas.microsoft.com/office/drawing/2014/main" id="{E064D530-96C5-44B7-8EF1-2BC129C52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4184" y="4529939"/>
            <a:ext cx="3885275" cy="2328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99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71EED5-F59A-448B-A2EE-BAB03665CBA4}"/>
              </a:ext>
            </a:extLst>
          </p:cNvPr>
          <p:cNvSpPr>
            <a:spLocks noGrp="1"/>
          </p:cNvSpPr>
          <p:nvPr>
            <p:ph type="title"/>
          </p:nvPr>
        </p:nvSpPr>
        <p:spPr/>
        <p:txBody>
          <a:bodyPr/>
          <a:lstStyle/>
          <a:p>
            <a:r>
              <a:rPr lang="ru-RU" dirty="0"/>
              <a:t>ФОТОАЛЬБОМ</a:t>
            </a:r>
            <a:br>
              <a:rPr lang="ru-RU" dirty="0"/>
            </a:br>
            <a:endParaRPr lang="ru-RU" dirty="0"/>
          </a:p>
        </p:txBody>
      </p:sp>
      <p:sp>
        <p:nvSpPr>
          <p:cNvPr id="3" name="Объект 2">
            <a:extLst>
              <a:ext uri="{FF2B5EF4-FFF2-40B4-BE49-F238E27FC236}">
                <a16:creationId xmlns:a16="http://schemas.microsoft.com/office/drawing/2014/main" id="{E57856B2-D75E-4850-9333-ABEC7B554E91}"/>
              </a:ext>
            </a:extLst>
          </p:cNvPr>
          <p:cNvSpPr>
            <a:spLocks noGrp="1"/>
          </p:cNvSpPr>
          <p:nvPr>
            <p:ph idx="1"/>
          </p:nvPr>
        </p:nvSpPr>
        <p:spPr/>
        <p:txBody>
          <a:bodyPr/>
          <a:lstStyle/>
          <a:p>
            <a:r>
              <a:rPr lang="ru-RU" dirty="0"/>
              <a:t>Игра развивает моторные навыки: скорость реагирования, укрепление плечевого пояса, двухсторонняя координация.</a:t>
            </a:r>
          </a:p>
          <a:p>
            <a:r>
              <a:rPr lang="ru-RU" dirty="0"/>
              <a:t>В этой игре нужно рисовать в фотоальбоме </a:t>
            </a:r>
            <a:r>
              <a:rPr lang="ru-RU" dirty="0" err="1"/>
              <a:t>Тимокко</a:t>
            </a:r>
            <a:r>
              <a:rPr lang="ru-RU" dirty="0"/>
              <a:t>. Игрок делает это, управляя двумя баллончиками краской, передвигая их по фотографии. Во время рисования игрок должен находить жуков, удалять их.</a:t>
            </a:r>
          </a:p>
        </p:txBody>
      </p:sp>
      <p:pic>
        <p:nvPicPr>
          <p:cNvPr id="2050" name="Picture 2" descr="Развивающе-коррекционный комплекс с видеобиоуправлением &quot;Тимокко&quot;,  используемый в работе с детьми с ОВЗ">
            <a:extLst>
              <a:ext uri="{FF2B5EF4-FFF2-40B4-BE49-F238E27FC236}">
                <a16:creationId xmlns:a16="http://schemas.microsoft.com/office/drawing/2014/main" id="{ED517BA9-8B20-4CDA-9197-5B8B54A360D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60837" y="3545058"/>
            <a:ext cx="5962657" cy="410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361546"/>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65</TotalTime>
  <Words>583</Words>
  <Application>Microsoft Office PowerPoint</Application>
  <PresentationFormat>Широкоэкранный</PresentationFormat>
  <Paragraphs>27</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Trebuchet MS</vt:lpstr>
      <vt:lpstr>Wingdings 3</vt:lpstr>
      <vt:lpstr>Аспект</vt:lpstr>
      <vt:lpstr>Тимокко</vt:lpstr>
      <vt:lpstr>Решаемые задачи </vt:lpstr>
      <vt:lpstr>Презентация PowerPoint</vt:lpstr>
      <vt:lpstr>Презентация PowerPoint</vt:lpstr>
      <vt:lpstr>Презентация PowerPoint</vt:lpstr>
      <vt:lpstr>МЫЛЬНЫЕ ПУЗЫРИ </vt:lpstr>
      <vt:lpstr>ПАДАЮЩИЕ ФРУКТЫ </vt:lpstr>
      <vt:lpstr>ВОЗДУШНЫЕ ШАРИКИ </vt:lpstr>
      <vt:lpstr>ФОТОАЛЬБОМ </vt:lpstr>
      <vt:lpstr>ПОВАР-БАРАБАНЩИК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Тимокко</dc:title>
  <dc:creator>Admin</dc:creator>
  <cp:lastModifiedBy>Admin</cp:lastModifiedBy>
  <cp:revision>5</cp:revision>
  <dcterms:created xsi:type="dcterms:W3CDTF">2022-06-08T09:21:45Z</dcterms:created>
  <dcterms:modified xsi:type="dcterms:W3CDTF">2022-06-08T10:30:19Z</dcterms:modified>
</cp:coreProperties>
</file>