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44" autoAdjust="0"/>
    <p:restoredTop sz="94660"/>
  </p:normalViewPr>
  <p:slideViewPr>
    <p:cSldViewPr snapToGrid="0">
      <p:cViewPr varScale="1">
        <p:scale>
          <a:sx n="76" d="100"/>
          <a:sy n="76" d="100"/>
        </p:scale>
        <p:origin x="86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81CC4-20CA-40D2-863E-3251911BEA4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84EEABD8-D7AF-4FC0-BAB8-87A72726D0B3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080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81CC4-20CA-40D2-863E-3251911BEA4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ABD8-D7AF-4FC0-BAB8-87A72726D0B3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100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81CC4-20CA-40D2-863E-3251911BEA4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ABD8-D7AF-4FC0-BAB8-87A72726D0B3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86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81CC4-20CA-40D2-863E-3251911BEA4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ABD8-D7AF-4FC0-BAB8-87A72726D0B3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0946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81CC4-20CA-40D2-863E-3251911BEA4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ABD8-D7AF-4FC0-BAB8-87A72726D0B3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1834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81CC4-20CA-40D2-863E-3251911BEA4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ABD8-D7AF-4FC0-BAB8-87A72726D0B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602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81CC4-20CA-40D2-863E-3251911BEA4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ABD8-D7AF-4FC0-BAB8-87A72726D0B3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5655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81CC4-20CA-40D2-863E-3251911BEA4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ABD8-D7AF-4FC0-BAB8-87A72726D0B3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0307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81CC4-20CA-40D2-863E-3251911BEA4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ABD8-D7AF-4FC0-BAB8-87A72726D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85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81CC4-20CA-40D2-863E-3251911BEA4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ABD8-D7AF-4FC0-BAB8-87A72726D0B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9942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16381CC4-20CA-40D2-863E-3251911BEA4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ABD8-D7AF-4FC0-BAB8-87A72726D0B3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3560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81CC4-20CA-40D2-863E-3251911BEA4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84EEABD8-D7AF-4FC0-BAB8-87A72726D0B3}" type="slidenum">
              <a:rPr lang="ru-RU" smtClean="0"/>
              <a:t>‹#›</a:t>
            </a:fld>
            <a:endParaRPr lang="ru-RU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5904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>
                <a:lumMod val="40000"/>
                <a:lumOff val="60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B64B1C-12A5-46F1-8CF0-CEDF2BD452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/>
              <a:t>Баламетрикс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146186C-6551-462C-9857-145800DADB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33674" y="4895574"/>
            <a:ext cx="4358326" cy="1220225"/>
          </a:xfrm>
        </p:spPr>
        <p:txBody>
          <a:bodyPr>
            <a:normAutofit/>
          </a:bodyPr>
          <a:lstStyle/>
          <a:p>
            <a:pPr algn="ctr"/>
            <a:endParaRPr lang="ru-RU" dirty="0"/>
          </a:p>
          <a:p>
            <a:pPr algn="ctr"/>
            <a:r>
              <a:rPr lang="ru-RU" sz="1200" b="1" dirty="0"/>
              <a:t>Подготовила Педагог-психолог Семеновская Н.А.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F9AE2960-BF38-434C-B8CE-A739DA87B1AF}"/>
              </a:ext>
            </a:extLst>
          </p:cNvPr>
          <p:cNvGrpSpPr>
            <a:grpSpLocks/>
          </p:cNvGrpSpPr>
          <p:nvPr/>
        </p:nvGrpSpPr>
        <p:grpSpPr bwMode="auto">
          <a:xfrm>
            <a:off x="7948613" y="0"/>
            <a:ext cx="4243387" cy="4195763"/>
            <a:chOff x="3518" y="327"/>
            <a:chExt cx="6682" cy="6608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81AED3B3-6408-4F11-BB48-3E1F989803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7" y="328"/>
              <a:ext cx="639" cy="12"/>
            </a:xfrm>
            <a:custGeom>
              <a:avLst/>
              <a:gdLst>
                <a:gd name="T0" fmla="+- 0 3732 3667"/>
                <a:gd name="T1" fmla="*/ T0 w 639"/>
                <a:gd name="T2" fmla="+- 0 328 328"/>
                <a:gd name="T3" fmla="*/ 328 h 12"/>
                <a:gd name="T4" fmla="+- 0 4306 3667"/>
                <a:gd name="T5" fmla="*/ T4 w 639"/>
                <a:gd name="T6" fmla="+- 0 328 328"/>
                <a:gd name="T7" fmla="*/ 328 h 12"/>
                <a:gd name="T8" fmla="+- 0 3732 3667"/>
                <a:gd name="T9" fmla="*/ T8 w 639"/>
                <a:gd name="T10" fmla="+- 0 331 328"/>
                <a:gd name="T11" fmla="*/ 331 h 12"/>
                <a:gd name="T12" fmla="+- 0 4306 3667"/>
                <a:gd name="T13" fmla="*/ T12 w 639"/>
                <a:gd name="T14" fmla="+- 0 331 328"/>
                <a:gd name="T15" fmla="*/ 331 h 12"/>
                <a:gd name="T16" fmla="+- 0 3667 3667"/>
                <a:gd name="T17" fmla="*/ T16 w 639"/>
                <a:gd name="T18" fmla="+- 0 333 328"/>
                <a:gd name="T19" fmla="*/ 333 h 12"/>
                <a:gd name="T20" fmla="+- 0 4306 3667"/>
                <a:gd name="T21" fmla="*/ T20 w 639"/>
                <a:gd name="T22" fmla="+- 0 333 328"/>
                <a:gd name="T23" fmla="*/ 333 h 12"/>
                <a:gd name="T24" fmla="+- 0 3667 3667"/>
                <a:gd name="T25" fmla="*/ T24 w 639"/>
                <a:gd name="T26" fmla="+- 0 336 328"/>
                <a:gd name="T27" fmla="*/ 336 h 12"/>
                <a:gd name="T28" fmla="+- 0 4306 3667"/>
                <a:gd name="T29" fmla="*/ T28 w 639"/>
                <a:gd name="T30" fmla="+- 0 336 328"/>
                <a:gd name="T31" fmla="*/ 336 h 12"/>
                <a:gd name="T32" fmla="+- 0 3667 3667"/>
                <a:gd name="T33" fmla="*/ T32 w 639"/>
                <a:gd name="T34" fmla="+- 0 338 328"/>
                <a:gd name="T35" fmla="*/ 338 h 12"/>
                <a:gd name="T36" fmla="+- 0 4306 3667"/>
                <a:gd name="T37" fmla="*/ T36 w 639"/>
                <a:gd name="T38" fmla="+- 0 338 328"/>
                <a:gd name="T39" fmla="*/ 338 h 12"/>
                <a:gd name="T40" fmla="+- 0 3667 3667"/>
                <a:gd name="T41" fmla="*/ T40 w 639"/>
                <a:gd name="T42" fmla="+- 0 340 328"/>
                <a:gd name="T43" fmla="*/ 340 h 12"/>
                <a:gd name="T44" fmla="+- 0 4306 3667"/>
                <a:gd name="T45" fmla="*/ T44 w 639"/>
                <a:gd name="T46" fmla="+- 0 340 328"/>
                <a:gd name="T47" fmla="*/ 340 h 1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0" t="0" r="r" b="b"/>
              <a:pathLst>
                <a:path w="639" h="12">
                  <a:moveTo>
                    <a:pt x="65" y="0"/>
                  </a:moveTo>
                  <a:lnTo>
                    <a:pt x="639" y="0"/>
                  </a:lnTo>
                  <a:moveTo>
                    <a:pt x="65" y="3"/>
                  </a:moveTo>
                  <a:lnTo>
                    <a:pt x="639" y="3"/>
                  </a:lnTo>
                  <a:moveTo>
                    <a:pt x="0" y="5"/>
                  </a:moveTo>
                  <a:lnTo>
                    <a:pt x="639" y="5"/>
                  </a:lnTo>
                  <a:moveTo>
                    <a:pt x="0" y="8"/>
                  </a:moveTo>
                  <a:lnTo>
                    <a:pt x="639" y="8"/>
                  </a:lnTo>
                  <a:moveTo>
                    <a:pt x="0" y="10"/>
                  </a:moveTo>
                  <a:lnTo>
                    <a:pt x="639" y="10"/>
                  </a:lnTo>
                  <a:moveTo>
                    <a:pt x="0" y="12"/>
                  </a:moveTo>
                  <a:lnTo>
                    <a:pt x="639" y="12"/>
                  </a:lnTo>
                </a:path>
              </a:pathLst>
            </a:custGeom>
            <a:noFill/>
            <a:ln w="1524">
              <a:solidFill>
                <a:srgbClr val="FEFEF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3076" name="Picture 4">
              <a:extLst>
                <a:ext uri="{FF2B5EF4-FFF2-40B4-BE49-F238E27FC236}">
                  <a16:creationId xmlns:a16="http://schemas.microsoft.com/office/drawing/2014/main" id="{B93CBA29-1B6C-4FB5-BBCA-D40813779E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" y="341"/>
              <a:ext cx="785" cy="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AutoShape 5">
              <a:extLst>
                <a:ext uri="{FF2B5EF4-FFF2-40B4-BE49-F238E27FC236}">
                  <a16:creationId xmlns:a16="http://schemas.microsoft.com/office/drawing/2014/main" id="{C31DCAB2-41B9-48CA-9858-074AEA9C1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8" y="6911"/>
              <a:ext cx="668" cy="22"/>
            </a:xfrm>
            <a:custGeom>
              <a:avLst/>
              <a:gdLst>
                <a:gd name="T0" fmla="+- 0 3638 3638"/>
                <a:gd name="T1" fmla="*/ T0 w 668"/>
                <a:gd name="T2" fmla="+- 0 6912 6912"/>
                <a:gd name="T3" fmla="*/ 6912 h 22"/>
                <a:gd name="T4" fmla="+- 0 4306 3638"/>
                <a:gd name="T5" fmla="*/ T4 w 668"/>
                <a:gd name="T6" fmla="+- 0 6912 6912"/>
                <a:gd name="T7" fmla="*/ 6912 h 22"/>
                <a:gd name="T8" fmla="+- 0 3638 3638"/>
                <a:gd name="T9" fmla="*/ T8 w 668"/>
                <a:gd name="T10" fmla="+- 0 6914 6912"/>
                <a:gd name="T11" fmla="*/ 6914 h 22"/>
                <a:gd name="T12" fmla="+- 0 4306 3638"/>
                <a:gd name="T13" fmla="*/ T12 w 668"/>
                <a:gd name="T14" fmla="+- 0 6914 6912"/>
                <a:gd name="T15" fmla="*/ 6914 h 22"/>
                <a:gd name="T16" fmla="+- 0 3638 3638"/>
                <a:gd name="T17" fmla="*/ T16 w 668"/>
                <a:gd name="T18" fmla="+- 0 6916 6912"/>
                <a:gd name="T19" fmla="*/ 6916 h 22"/>
                <a:gd name="T20" fmla="+- 0 4306 3638"/>
                <a:gd name="T21" fmla="*/ T20 w 668"/>
                <a:gd name="T22" fmla="+- 0 6916 6912"/>
                <a:gd name="T23" fmla="*/ 6916 h 22"/>
                <a:gd name="T24" fmla="+- 0 3638 3638"/>
                <a:gd name="T25" fmla="*/ T24 w 668"/>
                <a:gd name="T26" fmla="+- 0 6919 6912"/>
                <a:gd name="T27" fmla="*/ 6919 h 22"/>
                <a:gd name="T28" fmla="+- 0 4306 3638"/>
                <a:gd name="T29" fmla="*/ T28 w 668"/>
                <a:gd name="T30" fmla="+- 0 6919 6912"/>
                <a:gd name="T31" fmla="*/ 6919 h 22"/>
                <a:gd name="T32" fmla="+- 0 3667 3638"/>
                <a:gd name="T33" fmla="*/ T32 w 668"/>
                <a:gd name="T34" fmla="+- 0 6921 6912"/>
                <a:gd name="T35" fmla="*/ 6921 h 22"/>
                <a:gd name="T36" fmla="+- 0 4306 3638"/>
                <a:gd name="T37" fmla="*/ T36 w 668"/>
                <a:gd name="T38" fmla="+- 0 6921 6912"/>
                <a:gd name="T39" fmla="*/ 6921 h 22"/>
                <a:gd name="T40" fmla="+- 0 3667 3638"/>
                <a:gd name="T41" fmla="*/ T40 w 668"/>
                <a:gd name="T42" fmla="+- 0 6924 6912"/>
                <a:gd name="T43" fmla="*/ 6924 h 22"/>
                <a:gd name="T44" fmla="+- 0 4306 3638"/>
                <a:gd name="T45" fmla="*/ T44 w 668"/>
                <a:gd name="T46" fmla="+- 0 6924 6912"/>
                <a:gd name="T47" fmla="*/ 6924 h 22"/>
                <a:gd name="T48" fmla="+- 0 3667 3638"/>
                <a:gd name="T49" fmla="*/ T48 w 668"/>
                <a:gd name="T50" fmla="+- 0 6926 6912"/>
                <a:gd name="T51" fmla="*/ 6926 h 22"/>
                <a:gd name="T52" fmla="+- 0 4306 3638"/>
                <a:gd name="T53" fmla="*/ T52 w 668"/>
                <a:gd name="T54" fmla="+- 0 6926 6912"/>
                <a:gd name="T55" fmla="*/ 6926 h 22"/>
                <a:gd name="T56" fmla="+- 0 3667 3638"/>
                <a:gd name="T57" fmla="*/ T56 w 668"/>
                <a:gd name="T58" fmla="+- 0 6928 6912"/>
                <a:gd name="T59" fmla="*/ 6928 h 22"/>
                <a:gd name="T60" fmla="+- 0 4306 3638"/>
                <a:gd name="T61" fmla="*/ T60 w 668"/>
                <a:gd name="T62" fmla="+- 0 6928 6912"/>
                <a:gd name="T63" fmla="*/ 6928 h 22"/>
                <a:gd name="T64" fmla="+- 0 3732 3638"/>
                <a:gd name="T65" fmla="*/ T64 w 668"/>
                <a:gd name="T66" fmla="+- 0 6931 6912"/>
                <a:gd name="T67" fmla="*/ 6931 h 22"/>
                <a:gd name="T68" fmla="+- 0 4306 3638"/>
                <a:gd name="T69" fmla="*/ T68 w 668"/>
                <a:gd name="T70" fmla="+- 0 6931 6912"/>
                <a:gd name="T71" fmla="*/ 6931 h 22"/>
                <a:gd name="T72" fmla="+- 0 3732 3638"/>
                <a:gd name="T73" fmla="*/ T72 w 668"/>
                <a:gd name="T74" fmla="+- 0 6933 6912"/>
                <a:gd name="T75" fmla="*/ 6933 h 22"/>
                <a:gd name="T76" fmla="+- 0 4306 3638"/>
                <a:gd name="T77" fmla="*/ T76 w 668"/>
                <a:gd name="T78" fmla="+- 0 6933 6912"/>
                <a:gd name="T79" fmla="*/ 6933 h 2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</a:cxnLst>
              <a:rect l="0" t="0" r="r" b="b"/>
              <a:pathLst>
                <a:path w="668" h="22">
                  <a:moveTo>
                    <a:pt x="0" y="0"/>
                  </a:moveTo>
                  <a:lnTo>
                    <a:pt x="668" y="0"/>
                  </a:lnTo>
                  <a:moveTo>
                    <a:pt x="0" y="2"/>
                  </a:moveTo>
                  <a:lnTo>
                    <a:pt x="668" y="2"/>
                  </a:lnTo>
                  <a:moveTo>
                    <a:pt x="0" y="4"/>
                  </a:moveTo>
                  <a:lnTo>
                    <a:pt x="668" y="4"/>
                  </a:lnTo>
                  <a:moveTo>
                    <a:pt x="0" y="7"/>
                  </a:moveTo>
                  <a:lnTo>
                    <a:pt x="668" y="7"/>
                  </a:lnTo>
                  <a:moveTo>
                    <a:pt x="29" y="9"/>
                  </a:moveTo>
                  <a:lnTo>
                    <a:pt x="668" y="9"/>
                  </a:lnTo>
                  <a:moveTo>
                    <a:pt x="29" y="12"/>
                  </a:moveTo>
                  <a:lnTo>
                    <a:pt x="668" y="12"/>
                  </a:lnTo>
                  <a:moveTo>
                    <a:pt x="29" y="14"/>
                  </a:moveTo>
                  <a:lnTo>
                    <a:pt x="668" y="14"/>
                  </a:lnTo>
                  <a:moveTo>
                    <a:pt x="29" y="16"/>
                  </a:moveTo>
                  <a:lnTo>
                    <a:pt x="668" y="16"/>
                  </a:lnTo>
                  <a:moveTo>
                    <a:pt x="94" y="19"/>
                  </a:moveTo>
                  <a:lnTo>
                    <a:pt x="668" y="19"/>
                  </a:lnTo>
                  <a:moveTo>
                    <a:pt x="94" y="21"/>
                  </a:moveTo>
                  <a:lnTo>
                    <a:pt x="668" y="21"/>
                  </a:lnTo>
                </a:path>
              </a:pathLst>
            </a:custGeom>
            <a:noFill/>
            <a:ln w="1524">
              <a:solidFill>
                <a:srgbClr val="FEFEF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DC5F64A1-074E-4DFE-9AC8-ABB2AA75C6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3" y="327"/>
              <a:ext cx="4304" cy="65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7">
              <a:extLst>
                <a:ext uri="{FF2B5EF4-FFF2-40B4-BE49-F238E27FC236}">
                  <a16:creationId xmlns:a16="http://schemas.microsoft.com/office/drawing/2014/main" id="{3ABD2D02-8F90-4785-94CB-F70EA8A980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3" y="6921"/>
              <a:ext cx="4304" cy="12"/>
            </a:xfrm>
            <a:custGeom>
              <a:avLst/>
              <a:gdLst>
                <a:gd name="T0" fmla="+- 0 4303 4303"/>
                <a:gd name="T1" fmla="*/ T0 w 4304"/>
                <a:gd name="T2" fmla="+- 0 6921 6921"/>
                <a:gd name="T3" fmla="*/ 6921 h 12"/>
                <a:gd name="T4" fmla="+- 0 8606 4303"/>
                <a:gd name="T5" fmla="*/ T4 w 4304"/>
                <a:gd name="T6" fmla="+- 0 6921 6921"/>
                <a:gd name="T7" fmla="*/ 6921 h 12"/>
                <a:gd name="T8" fmla="+- 0 4303 4303"/>
                <a:gd name="T9" fmla="*/ T8 w 4304"/>
                <a:gd name="T10" fmla="+- 0 6924 6921"/>
                <a:gd name="T11" fmla="*/ 6924 h 12"/>
                <a:gd name="T12" fmla="+- 0 8606 4303"/>
                <a:gd name="T13" fmla="*/ T12 w 4304"/>
                <a:gd name="T14" fmla="+- 0 6924 6921"/>
                <a:gd name="T15" fmla="*/ 6924 h 12"/>
                <a:gd name="T16" fmla="+- 0 4303 4303"/>
                <a:gd name="T17" fmla="*/ T16 w 4304"/>
                <a:gd name="T18" fmla="+- 0 6926 6921"/>
                <a:gd name="T19" fmla="*/ 6926 h 12"/>
                <a:gd name="T20" fmla="+- 0 8606 4303"/>
                <a:gd name="T21" fmla="*/ T20 w 4304"/>
                <a:gd name="T22" fmla="+- 0 6926 6921"/>
                <a:gd name="T23" fmla="*/ 6926 h 12"/>
                <a:gd name="T24" fmla="+- 0 4303 4303"/>
                <a:gd name="T25" fmla="*/ T24 w 4304"/>
                <a:gd name="T26" fmla="+- 0 6928 6921"/>
                <a:gd name="T27" fmla="*/ 6928 h 12"/>
                <a:gd name="T28" fmla="+- 0 8606 4303"/>
                <a:gd name="T29" fmla="*/ T28 w 4304"/>
                <a:gd name="T30" fmla="+- 0 6928 6921"/>
                <a:gd name="T31" fmla="*/ 6928 h 12"/>
                <a:gd name="T32" fmla="+- 0 4303 4303"/>
                <a:gd name="T33" fmla="*/ T32 w 4304"/>
                <a:gd name="T34" fmla="+- 0 6931 6921"/>
                <a:gd name="T35" fmla="*/ 6931 h 12"/>
                <a:gd name="T36" fmla="+- 0 8606 4303"/>
                <a:gd name="T37" fmla="*/ T36 w 4304"/>
                <a:gd name="T38" fmla="+- 0 6931 6921"/>
                <a:gd name="T39" fmla="*/ 6931 h 12"/>
                <a:gd name="T40" fmla="+- 0 4303 4303"/>
                <a:gd name="T41" fmla="*/ T40 w 4304"/>
                <a:gd name="T42" fmla="+- 0 6933 6921"/>
                <a:gd name="T43" fmla="*/ 6933 h 12"/>
                <a:gd name="T44" fmla="+- 0 8606 4303"/>
                <a:gd name="T45" fmla="*/ T44 w 4304"/>
                <a:gd name="T46" fmla="+- 0 6933 6921"/>
                <a:gd name="T47" fmla="*/ 6933 h 1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0" t="0" r="r" b="b"/>
              <a:pathLst>
                <a:path w="4304" h="12">
                  <a:moveTo>
                    <a:pt x="0" y="0"/>
                  </a:moveTo>
                  <a:lnTo>
                    <a:pt x="4303" y="0"/>
                  </a:lnTo>
                  <a:moveTo>
                    <a:pt x="0" y="3"/>
                  </a:moveTo>
                  <a:lnTo>
                    <a:pt x="4303" y="3"/>
                  </a:lnTo>
                  <a:moveTo>
                    <a:pt x="0" y="5"/>
                  </a:moveTo>
                  <a:lnTo>
                    <a:pt x="4303" y="5"/>
                  </a:lnTo>
                  <a:moveTo>
                    <a:pt x="0" y="7"/>
                  </a:moveTo>
                  <a:lnTo>
                    <a:pt x="4303" y="7"/>
                  </a:lnTo>
                  <a:moveTo>
                    <a:pt x="0" y="10"/>
                  </a:moveTo>
                  <a:lnTo>
                    <a:pt x="4303" y="10"/>
                  </a:lnTo>
                  <a:moveTo>
                    <a:pt x="0" y="12"/>
                  </a:moveTo>
                  <a:lnTo>
                    <a:pt x="4303" y="12"/>
                  </a:lnTo>
                </a:path>
              </a:pathLst>
            </a:custGeom>
            <a:noFill/>
            <a:ln w="1524">
              <a:solidFill>
                <a:srgbClr val="FEFEF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AutoShape 8">
              <a:extLst>
                <a:ext uri="{FF2B5EF4-FFF2-40B4-BE49-F238E27FC236}">
                  <a16:creationId xmlns:a16="http://schemas.microsoft.com/office/drawing/2014/main" id="{26AF4722-9B3C-44C5-AAC7-C1DDCFFEE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6" y="328"/>
              <a:ext cx="1445" cy="12"/>
            </a:xfrm>
            <a:custGeom>
              <a:avLst/>
              <a:gdLst>
                <a:gd name="T0" fmla="+- 0 8606 8606"/>
                <a:gd name="T1" fmla="*/ T0 w 1445"/>
                <a:gd name="T2" fmla="+- 0 328 328"/>
                <a:gd name="T3" fmla="*/ 328 h 12"/>
                <a:gd name="T4" fmla="+- 0 9984 8606"/>
                <a:gd name="T5" fmla="*/ T4 w 1445"/>
                <a:gd name="T6" fmla="+- 0 328 328"/>
                <a:gd name="T7" fmla="*/ 328 h 12"/>
                <a:gd name="T8" fmla="+- 0 8606 8606"/>
                <a:gd name="T9" fmla="*/ T8 w 1445"/>
                <a:gd name="T10" fmla="+- 0 331 328"/>
                <a:gd name="T11" fmla="*/ 331 h 12"/>
                <a:gd name="T12" fmla="+- 0 9984 8606"/>
                <a:gd name="T13" fmla="*/ T12 w 1445"/>
                <a:gd name="T14" fmla="+- 0 331 328"/>
                <a:gd name="T15" fmla="*/ 331 h 12"/>
                <a:gd name="T16" fmla="+- 0 8606 8606"/>
                <a:gd name="T17" fmla="*/ T16 w 1445"/>
                <a:gd name="T18" fmla="+- 0 333 328"/>
                <a:gd name="T19" fmla="*/ 333 h 12"/>
                <a:gd name="T20" fmla="+- 0 10051 8606"/>
                <a:gd name="T21" fmla="*/ T20 w 1445"/>
                <a:gd name="T22" fmla="+- 0 333 328"/>
                <a:gd name="T23" fmla="*/ 333 h 12"/>
                <a:gd name="T24" fmla="+- 0 8606 8606"/>
                <a:gd name="T25" fmla="*/ T24 w 1445"/>
                <a:gd name="T26" fmla="+- 0 336 328"/>
                <a:gd name="T27" fmla="*/ 336 h 12"/>
                <a:gd name="T28" fmla="+- 0 10051 8606"/>
                <a:gd name="T29" fmla="*/ T28 w 1445"/>
                <a:gd name="T30" fmla="+- 0 336 328"/>
                <a:gd name="T31" fmla="*/ 336 h 12"/>
                <a:gd name="T32" fmla="+- 0 8606 8606"/>
                <a:gd name="T33" fmla="*/ T32 w 1445"/>
                <a:gd name="T34" fmla="+- 0 338 328"/>
                <a:gd name="T35" fmla="*/ 338 h 12"/>
                <a:gd name="T36" fmla="+- 0 10051 8606"/>
                <a:gd name="T37" fmla="*/ T36 w 1445"/>
                <a:gd name="T38" fmla="+- 0 338 328"/>
                <a:gd name="T39" fmla="*/ 338 h 12"/>
                <a:gd name="T40" fmla="+- 0 8606 8606"/>
                <a:gd name="T41" fmla="*/ T40 w 1445"/>
                <a:gd name="T42" fmla="+- 0 340 328"/>
                <a:gd name="T43" fmla="*/ 340 h 12"/>
                <a:gd name="T44" fmla="+- 0 10051 8606"/>
                <a:gd name="T45" fmla="*/ T44 w 1445"/>
                <a:gd name="T46" fmla="+- 0 340 328"/>
                <a:gd name="T47" fmla="*/ 340 h 1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0" t="0" r="r" b="b"/>
              <a:pathLst>
                <a:path w="1445" h="12">
                  <a:moveTo>
                    <a:pt x="0" y="0"/>
                  </a:moveTo>
                  <a:lnTo>
                    <a:pt x="1378" y="0"/>
                  </a:lnTo>
                  <a:moveTo>
                    <a:pt x="0" y="3"/>
                  </a:moveTo>
                  <a:lnTo>
                    <a:pt x="1378" y="3"/>
                  </a:lnTo>
                  <a:moveTo>
                    <a:pt x="0" y="5"/>
                  </a:moveTo>
                  <a:lnTo>
                    <a:pt x="1445" y="5"/>
                  </a:lnTo>
                  <a:moveTo>
                    <a:pt x="0" y="8"/>
                  </a:moveTo>
                  <a:lnTo>
                    <a:pt x="1445" y="8"/>
                  </a:lnTo>
                  <a:moveTo>
                    <a:pt x="0" y="10"/>
                  </a:moveTo>
                  <a:lnTo>
                    <a:pt x="1445" y="10"/>
                  </a:lnTo>
                  <a:moveTo>
                    <a:pt x="0" y="12"/>
                  </a:moveTo>
                  <a:lnTo>
                    <a:pt x="1445" y="12"/>
                  </a:lnTo>
                </a:path>
              </a:pathLst>
            </a:custGeom>
            <a:noFill/>
            <a:ln w="1524">
              <a:solidFill>
                <a:srgbClr val="FEFEF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3081" name="Picture 9">
              <a:extLst>
                <a:ext uri="{FF2B5EF4-FFF2-40B4-BE49-F238E27FC236}">
                  <a16:creationId xmlns:a16="http://schemas.microsoft.com/office/drawing/2014/main" id="{1DAC84C4-34C5-4153-A3AD-B6AAE8A49E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06" y="341"/>
              <a:ext cx="1594" cy="6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AutoShape 10">
              <a:extLst>
                <a:ext uri="{FF2B5EF4-FFF2-40B4-BE49-F238E27FC236}">
                  <a16:creationId xmlns:a16="http://schemas.microsoft.com/office/drawing/2014/main" id="{A35BB68C-3910-4332-BD1E-8461F231B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6" y="6921"/>
              <a:ext cx="1445" cy="12"/>
            </a:xfrm>
            <a:custGeom>
              <a:avLst/>
              <a:gdLst>
                <a:gd name="T0" fmla="+- 0 8606 8606"/>
                <a:gd name="T1" fmla="*/ T0 w 1445"/>
                <a:gd name="T2" fmla="+- 0 6921 6921"/>
                <a:gd name="T3" fmla="*/ 6921 h 12"/>
                <a:gd name="T4" fmla="+- 0 10051 8606"/>
                <a:gd name="T5" fmla="*/ T4 w 1445"/>
                <a:gd name="T6" fmla="+- 0 6921 6921"/>
                <a:gd name="T7" fmla="*/ 6921 h 12"/>
                <a:gd name="T8" fmla="+- 0 8606 8606"/>
                <a:gd name="T9" fmla="*/ T8 w 1445"/>
                <a:gd name="T10" fmla="+- 0 6924 6921"/>
                <a:gd name="T11" fmla="*/ 6924 h 12"/>
                <a:gd name="T12" fmla="+- 0 10051 8606"/>
                <a:gd name="T13" fmla="*/ T12 w 1445"/>
                <a:gd name="T14" fmla="+- 0 6924 6921"/>
                <a:gd name="T15" fmla="*/ 6924 h 12"/>
                <a:gd name="T16" fmla="+- 0 8606 8606"/>
                <a:gd name="T17" fmla="*/ T16 w 1445"/>
                <a:gd name="T18" fmla="+- 0 6926 6921"/>
                <a:gd name="T19" fmla="*/ 6926 h 12"/>
                <a:gd name="T20" fmla="+- 0 10051 8606"/>
                <a:gd name="T21" fmla="*/ T20 w 1445"/>
                <a:gd name="T22" fmla="+- 0 6926 6921"/>
                <a:gd name="T23" fmla="*/ 6926 h 12"/>
                <a:gd name="T24" fmla="+- 0 8606 8606"/>
                <a:gd name="T25" fmla="*/ T24 w 1445"/>
                <a:gd name="T26" fmla="+- 0 6928 6921"/>
                <a:gd name="T27" fmla="*/ 6928 h 12"/>
                <a:gd name="T28" fmla="+- 0 10051 8606"/>
                <a:gd name="T29" fmla="*/ T28 w 1445"/>
                <a:gd name="T30" fmla="+- 0 6928 6921"/>
                <a:gd name="T31" fmla="*/ 6928 h 12"/>
                <a:gd name="T32" fmla="+- 0 8606 8606"/>
                <a:gd name="T33" fmla="*/ T32 w 1445"/>
                <a:gd name="T34" fmla="+- 0 6931 6921"/>
                <a:gd name="T35" fmla="*/ 6931 h 12"/>
                <a:gd name="T36" fmla="+- 0 9984 8606"/>
                <a:gd name="T37" fmla="*/ T36 w 1445"/>
                <a:gd name="T38" fmla="+- 0 6931 6921"/>
                <a:gd name="T39" fmla="*/ 6931 h 12"/>
                <a:gd name="T40" fmla="+- 0 8606 8606"/>
                <a:gd name="T41" fmla="*/ T40 w 1445"/>
                <a:gd name="T42" fmla="+- 0 6933 6921"/>
                <a:gd name="T43" fmla="*/ 6933 h 12"/>
                <a:gd name="T44" fmla="+- 0 9984 8606"/>
                <a:gd name="T45" fmla="*/ T44 w 1445"/>
                <a:gd name="T46" fmla="+- 0 6933 6921"/>
                <a:gd name="T47" fmla="*/ 6933 h 1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0" t="0" r="r" b="b"/>
              <a:pathLst>
                <a:path w="1445" h="12">
                  <a:moveTo>
                    <a:pt x="0" y="0"/>
                  </a:moveTo>
                  <a:lnTo>
                    <a:pt x="1445" y="0"/>
                  </a:lnTo>
                  <a:moveTo>
                    <a:pt x="0" y="3"/>
                  </a:moveTo>
                  <a:lnTo>
                    <a:pt x="1445" y="3"/>
                  </a:lnTo>
                  <a:moveTo>
                    <a:pt x="0" y="5"/>
                  </a:moveTo>
                  <a:lnTo>
                    <a:pt x="1445" y="5"/>
                  </a:lnTo>
                  <a:moveTo>
                    <a:pt x="0" y="7"/>
                  </a:moveTo>
                  <a:lnTo>
                    <a:pt x="1445" y="7"/>
                  </a:lnTo>
                  <a:moveTo>
                    <a:pt x="0" y="10"/>
                  </a:moveTo>
                  <a:lnTo>
                    <a:pt x="1378" y="10"/>
                  </a:lnTo>
                  <a:moveTo>
                    <a:pt x="0" y="12"/>
                  </a:moveTo>
                  <a:lnTo>
                    <a:pt x="1378" y="12"/>
                  </a:lnTo>
                </a:path>
              </a:pathLst>
            </a:custGeom>
            <a:noFill/>
            <a:ln w="1524">
              <a:solidFill>
                <a:srgbClr val="FEFEF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672206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>
                <a:lumMod val="40000"/>
                <a:lumOff val="60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C558A4-D055-4C75-A9F1-D5774AE15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Эффекты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F12E1E-4A1E-448C-A15B-5FC50D9409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sz="2100" dirty="0">
                <a:latin typeface="Calibri" panose="020F0502020204030204" pitchFamily="34" charset="0"/>
                <a:cs typeface="Calibri" panose="020F0502020204030204" pitchFamily="34" charset="0"/>
              </a:rPr>
              <a:t>в ходе занятий повышается пластичность мозга, появляется возможность заполнить пробелы и восполнить недостатки функциональности базовых структур головного мозга;</a:t>
            </a:r>
          </a:p>
          <a:p>
            <a:pPr lvl="0"/>
            <a:r>
              <a:rPr lang="ru-RU" sz="2100" dirty="0">
                <a:latin typeface="Calibri" panose="020F0502020204030204" pitchFamily="34" charset="0"/>
                <a:cs typeface="Calibri" panose="020F0502020204030204" pitchFamily="34" charset="0"/>
              </a:rPr>
              <a:t>улучшение и стабилизация работы вестибулярной системы ребенка</a:t>
            </a:r>
          </a:p>
          <a:p>
            <a:pPr lvl="0"/>
            <a:r>
              <a:rPr lang="ru-RU" sz="2100" dirty="0">
                <a:latin typeface="Calibri" panose="020F0502020204030204" pitchFamily="34" charset="0"/>
                <a:cs typeface="Calibri" panose="020F0502020204030204" pitchFamily="34" charset="0"/>
              </a:rPr>
              <a:t>развитие зрительно-пространственных представлений, зрительно-моторной координации, расширение оптического поля ребенка;</a:t>
            </a:r>
          </a:p>
          <a:p>
            <a:pPr lvl="0"/>
            <a:r>
              <a:rPr lang="ru-RU" sz="2100" dirty="0">
                <a:latin typeface="Calibri" panose="020F0502020204030204" pitchFamily="34" charset="0"/>
                <a:cs typeface="Calibri" panose="020F0502020204030204" pitchFamily="34" charset="0"/>
              </a:rPr>
              <a:t>улучшение показателей внимания – объем внимания, переключаемость, концентрация, распределение;</a:t>
            </a:r>
          </a:p>
          <a:p>
            <a:pPr lvl="0"/>
            <a:r>
              <a:rPr lang="ru-RU" sz="2100" dirty="0">
                <a:latin typeface="Calibri" panose="020F0502020204030204" pitchFamily="34" charset="0"/>
                <a:cs typeface="Calibri" panose="020F0502020204030204" pitchFamily="34" charset="0"/>
              </a:rPr>
              <a:t>улучшение показателей внимания – объем внимания, переключаемость, концентрация, распределение;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6578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>
                <a:lumMod val="40000"/>
                <a:lumOff val="60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80E4AA-6667-4643-9FE1-8CD9D6C78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Эффекты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6710B2-0898-4503-9713-F06BB85CF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улучшение саморегуляции и самоконтроля;</a:t>
            </a:r>
          </a:p>
          <a:p>
            <a:pPr lvl="0"/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снижение лабильности эмоциональной сферы ребенка, повышение самооценки, уверенности в себе;</a:t>
            </a:r>
          </a:p>
          <a:p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стимуляция 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психоречевого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развития</a:t>
            </a:r>
          </a:p>
        </p:txBody>
      </p:sp>
      <p:pic>
        <p:nvPicPr>
          <p:cNvPr id="5" name="image7.jpeg">
            <a:extLst>
              <a:ext uri="{FF2B5EF4-FFF2-40B4-BE49-F238E27FC236}">
                <a16:creationId xmlns:a16="http://schemas.microsoft.com/office/drawing/2014/main" id="{3DF9D76F-AE39-47EF-98F4-BCE3B6B4443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28384" y="2791781"/>
            <a:ext cx="5328920" cy="35477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23060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>
                <a:lumMod val="40000"/>
                <a:lumOff val="60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233FF9-20B3-4868-9242-161764F3F62B}"/>
              </a:ext>
            </a:extLst>
          </p:cNvPr>
          <p:cNvSpPr txBox="1"/>
          <p:nvPr/>
        </p:nvSpPr>
        <p:spPr>
          <a:xfrm>
            <a:off x="4402318" y="2620652"/>
            <a:ext cx="44871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Спасибо за внимание !</a:t>
            </a:r>
          </a:p>
        </p:txBody>
      </p:sp>
    </p:spTree>
    <p:extLst>
      <p:ext uri="{BB962C8B-B14F-4D97-AF65-F5344CB8AC3E}">
        <p14:creationId xmlns:p14="http://schemas.microsoft.com/office/powerpoint/2010/main" val="692393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>
                <a:lumMod val="40000"/>
                <a:lumOff val="60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08B751-5553-4C43-872F-FD93F07C5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Мозжечковая стимуляция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9C6CAD-886F-4950-BF17-F87A6D4C1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Мозжечковая стимуляция — современный метод коррекции различных нарушений в речевом и интеллектуальном развитии.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Программа мозжечковой   стимуляции была разработана американским доктором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Frank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Belgau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более 30 лет назад. В основе программы мозжечковой стимуляции лежит система тренировок на балансировочной доске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Бельгау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Упражнения чем-то похожи на лечебную  физкультуру. Специальный комплекс упражнений позволяет развивать головной мозг, в том числе его участки, отвечающие за формирование высших психических функций.</a:t>
            </a: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7A9EAA96-4472-44DD-89F6-F5B6EC0BDB4F}"/>
              </a:ext>
            </a:extLst>
          </p:cNvPr>
          <p:cNvGrpSpPr>
            <a:grpSpLocks/>
          </p:cNvGrpSpPr>
          <p:nvPr/>
        </p:nvGrpSpPr>
        <p:grpSpPr bwMode="auto">
          <a:xfrm>
            <a:off x="8525140" y="91682"/>
            <a:ext cx="9966325" cy="1924050"/>
            <a:chOff x="1879" y="-222"/>
            <a:chExt cx="15696" cy="3029"/>
          </a:xfrm>
        </p:grpSpPr>
        <p:sp>
          <p:nvSpPr>
            <p:cNvPr id="10" name="Line 10">
              <a:extLst>
                <a:ext uri="{FF2B5EF4-FFF2-40B4-BE49-F238E27FC236}">
                  <a16:creationId xmlns:a16="http://schemas.microsoft.com/office/drawing/2014/main" id="{8C322EEA-9E92-4982-96EB-3DDB0532AD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9" y="-157"/>
              <a:ext cx="15696" cy="0"/>
            </a:xfrm>
            <a:prstGeom prst="line">
              <a:avLst/>
            </a:prstGeom>
            <a:noFill/>
            <a:ln w="6096">
              <a:solidFill>
                <a:srgbClr val="7E7E7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4107" name="Picture 11">
              <a:extLst>
                <a:ext uri="{FF2B5EF4-FFF2-40B4-BE49-F238E27FC236}">
                  <a16:creationId xmlns:a16="http://schemas.microsoft.com/office/drawing/2014/main" id="{015B3712-E7AF-48CD-9C6E-5A35FD1A30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6" y="-222"/>
              <a:ext cx="4500" cy="30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14514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>
                <a:lumMod val="40000"/>
                <a:lumOff val="60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FB3D94A-FF62-4F71-825D-1268F545B538}"/>
              </a:ext>
            </a:extLst>
          </p:cNvPr>
          <p:cNvSpPr/>
          <p:nvPr/>
        </p:nvSpPr>
        <p:spPr>
          <a:xfrm>
            <a:off x="3048000" y="-8251120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1. Принцип «От простого к сложному». доступных для ребенка, постепенно увеличивая их сложность и количество повторений). 2. Принцип «Оптимального уровня специалистом степени сложности упражнения для ребенка)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6CAB8BD-D5D1-4C41-B7F5-450EF3AFD5D6}"/>
              </a:ext>
            </a:extLst>
          </p:cNvPr>
          <p:cNvSpPr/>
          <p:nvPr/>
        </p:nvSpPr>
        <p:spPr>
          <a:xfrm>
            <a:off x="998806" y="618978"/>
            <a:ext cx="103397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/>
          </a:p>
          <a:p>
            <a:pPr lvl="0">
              <a:spcAft>
                <a:spcPts val="0"/>
              </a:spcAft>
              <a:buClr>
                <a:srgbClr val="252525"/>
              </a:buClr>
              <a:buSzPts val="1200"/>
              <a:tabLst>
                <a:tab pos="974090" algn="l"/>
                <a:tab pos="974725" algn="l"/>
                <a:tab pos="1802765" algn="l"/>
                <a:tab pos="3086100" algn="l"/>
                <a:tab pos="3761105" algn="l"/>
              </a:tabLs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930">
              <a:spcAft>
                <a:spcPts val="0"/>
              </a:spcAft>
              <a:tabLst>
                <a:tab pos="1100455" algn="l"/>
              </a:tabLst>
            </a:pP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A73AF37-C59A-42E6-A9B4-EABCD72348B7}"/>
              </a:ext>
            </a:extLst>
          </p:cNvPr>
          <p:cNvSpPr/>
          <p:nvPr/>
        </p:nvSpPr>
        <p:spPr>
          <a:xfrm>
            <a:off x="853439" y="710307"/>
            <a:ext cx="10339753" cy="35958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360"/>
              </a:lnSpc>
              <a:spcAft>
                <a:spcPts val="0"/>
              </a:spcAft>
              <a:buClr>
                <a:srgbClr val="252525"/>
              </a:buClr>
              <a:buSzPts val="1200"/>
              <a:tabLst>
                <a:tab pos="974090" algn="l"/>
                <a:tab pos="974725" algn="l"/>
                <a:tab pos="3799205" algn="l"/>
              </a:tabLst>
            </a:pPr>
            <a:r>
              <a:rPr lang="ru-RU" b="1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Принцип</a:t>
            </a:r>
            <a:r>
              <a:rPr lang="ru-RU" b="1" spc="23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«От</a:t>
            </a:r>
            <a:r>
              <a:rPr lang="ru-RU" b="1" spc="240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простого</a:t>
            </a:r>
            <a:r>
              <a:rPr lang="ru-RU" b="1" spc="23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</a:t>
            </a:r>
            <a:r>
              <a:rPr lang="ru-RU" b="1" spc="23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сложному».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(упражнения</a:t>
            </a:r>
            <a:r>
              <a:rPr lang="ru-RU" spc="23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начинаются</a:t>
            </a:r>
            <a:r>
              <a:rPr lang="ru-RU" spc="23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</a:t>
            </a:r>
            <a:r>
              <a:rPr lang="ru-RU" spc="230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наиболее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4930">
              <a:spcAft>
                <a:spcPts val="0"/>
              </a:spcAft>
            </a:pP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доступных</a:t>
            </a:r>
            <a:r>
              <a:rPr lang="ru-RU" spc="-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для</a:t>
            </a:r>
            <a:r>
              <a:rPr lang="ru-RU" spc="-10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ребенка,</a:t>
            </a:r>
            <a:r>
              <a:rPr lang="ru-RU" spc="-2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постепенно</a:t>
            </a:r>
            <a:r>
              <a:rPr lang="ru-RU" spc="-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увеличивая</a:t>
            </a:r>
            <a:r>
              <a:rPr lang="ru-RU" spc="-10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их</a:t>
            </a:r>
            <a:r>
              <a:rPr lang="ru-RU" spc="-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сложность</a:t>
            </a:r>
            <a:r>
              <a:rPr lang="ru-RU" spc="-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</a:t>
            </a:r>
            <a:r>
              <a:rPr lang="ru-RU" spc="-20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количество</a:t>
            </a:r>
            <a:r>
              <a:rPr lang="ru-RU" spc="-10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повторений).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>
              <a:spcAft>
                <a:spcPts val="0"/>
              </a:spcAft>
              <a:buClr>
                <a:srgbClr val="252525"/>
              </a:buClr>
              <a:buSzPts val="1200"/>
              <a:tabLst>
                <a:tab pos="974090" algn="l"/>
                <a:tab pos="974725" algn="l"/>
                <a:tab pos="1802765" algn="l"/>
                <a:tab pos="3086100" algn="l"/>
                <a:tab pos="3761105" algn="l"/>
              </a:tabLst>
            </a:pPr>
            <a:br>
              <a:rPr lang="ru-RU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ru-RU" b="1" kern="0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Принцип</a:t>
            </a:r>
            <a:r>
              <a:rPr lang="ru-RU" kern="0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  <a:r>
              <a:rPr lang="ru-RU" b="1" kern="0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«Оптимального</a:t>
            </a:r>
            <a:r>
              <a:rPr lang="ru-RU" kern="0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  <a:r>
              <a:rPr lang="ru-RU" b="1" kern="0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уровня</a:t>
            </a:r>
            <a:r>
              <a:rPr lang="ru-RU" kern="0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  <a:r>
              <a:rPr lang="ru-RU" b="1" kern="0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сложности».</a:t>
            </a:r>
            <a:r>
              <a:rPr lang="ru-RU" b="1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 </a:t>
            </a:r>
            <a:r>
              <a:rPr lang="ru-RU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правильный подбор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специалистом</a:t>
            </a:r>
            <a:r>
              <a:rPr lang="ru-RU" spc="-1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степени</a:t>
            </a:r>
            <a:r>
              <a:rPr lang="ru-RU" spc="-20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сложности</a:t>
            </a:r>
            <a:r>
              <a:rPr lang="ru-RU" spc="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упражнения</a:t>
            </a:r>
            <a:r>
              <a:rPr lang="ru-RU" spc="-2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для</a:t>
            </a:r>
            <a:r>
              <a:rPr lang="ru-RU" spc="-10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ребенка)</a:t>
            </a:r>
          </a:p>
          <a:p>
            <a:pPr lvl="0">
              <a:spcAft>
                <a:spcPts val="0"/>
              </a:spcAft>
              <a:buClr>
                <a:srgbClr val="252525"/>
              </a:buClr>
              <a:buSzPts val="1200"/>
              <a:tabLst>
                <a:tab pos="974090" algn="l"/>
                <a:tab pos="974725" algn="l"/>
                <a:tab pos="1802765" algn="l"/>
                <a:tab pos="3086100" algn="l"/>
                <a:tab pos="3761105" algn="l"/>
              </a:tabLst>
            </a:pPr>
            <a:endParaRPr lang="ru-RU" dirty="0">
              <a:solidFill>
                <a:srgbClr val="252525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Принцип «Поэтапного усвоения».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(если упражнение оказывается недоступным ребенку, то оно разбивается на несколько более простых этапов, каждый из которых отрабатывается до тех пор, пока ребенок не сможет выполнить целиком требуемое упражнение).</a:t>
            </a:r>
          </a:p>
          <a:p>
            <a:pPr lvl="0"/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Принцип «Усложнения инструкции».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(первоначально инструкция дается в виде образца действия, затем разворачивается в речевом плане, постепенно сворачиваясь до обозначения ожидаемого результата действия ребенка).</a:t>
            </a:r>
          </a:p>
        </p:txBody>
      </p:sp>
      <p:pic>
        <p:nvPicPr>
          <p:cNvPr id="5" name="image7.png">
            <a:extLst>
              <a:ext uri="{FF2B5EF4-FFF2-40B4-BE49-F238E27FC236}">
                <a16:creationId xmlns:a16="http://schemas.microsoft.com/office/drawing/2014/main" id="{EAF3B777-B44D-4F45-9D3C-91ADFC357CA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84542" y="4037429"/>
            <a:ext cx="2883876" cy="2820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430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>
                <a:lumMod val="40000"/>
                <a:lumOff val="60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DB51CE0-CA0D-4BF0-B0D3-93FEE1D2A5C4}"/>
              </a:ext>
            </a:extLst>
          </p:cNvPr>
          <p:cNvSpPr/>
          <p:nvPr/>
        </p:nvSpPr>
        <p:spPr>
          <a:xfrm>
            <a:off x="1195753" y="-393895"/>
            <a:ext cx="961968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125095" lvl="0" indent="-342900" algn="just">
              <a:spcAft>
                <a:spcPts val="0"/>
              </a:spcAft>
              <a:buClr>
                <a:srgbClr val="252525"/>
              </a:buClr>
              <a:buSzPts val="1200"/>
              <a:buFont typeface="Times New Roman" panose="02020603050405020304" pitchFamily="18" charset="0"/>
              <a:buAutoNum type="arabicPeriod"/>
              <a:tabLst>
                <a:tab pos="974090" algn="l"/>
                <a:tab pos="974725" algn="l"/>
              </a:tabLst>
            </a:pPr>
            <a:endParaRPr lang="ru-RU" b="1" dirty="0">
              <a:solidFill>
                <a:srgbClr val="25252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25095" lvl="0" indent="-342900" algn="just">
              <a:spcAft>
                <a:spcPts val="0"/>
              </a:spcAft>
              <a:buClr>
                <a:srgbClr val="252525"/>
              </a:buClr>
              <a:buSzPts val="1200"/>
              <a:buFont typeface="Times New Roman" panose="02020603050405020304" pitchFamily="18" charset="0"/>
              <a:buAutoNum type="arabicPeriod"/>
              <a:tabLst>
                <a:tab pos="974090" algn="l"/>
                <a:tab pos="974725" algn="l"/>
              </a:tabLst>
            </a:pPr>
            <a:endParaRPr lang="ru-RU" b="1" dirty="0">
              <a:solidFill>
                <a:srgbClr val="25252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Принцип «Би/моно/попеременно»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(комплекс упражнений с каждым из элементов оборудования LBK отрабатывается сначала двумя руками одновременно, затем правой рукой, только левой рукой и двумя руками попеременно.</a:t>
            </a:r>
          </a:p>
          <a:p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125095" lvl="0" algn="just">
              <a:spcAft>
                <a:spcPts val="0"/>
              </a:spcAft>
              <a:buClr>
                <a:srgbClr val="252525"/>
              </a:buClr>
              <a:buSzPts val="1200"/>
              <a:tabLst>
                <a:tab pos="974090" algn="l"/>
                <a:tab pos="974725" algn="l"/>
              </a:tabLst>
            </a:pPr>
            <a:endParaRPr lang="ru-RU" b="1" dirty="0">
              <a:solidFill>
                <a:srgbClr val="252525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R="125095" lvl="0" algn="just">
              <a:spcAft>
                <a:spcPts val="0"/>
              </a:spcAft>
              <a:buClr>
                <a:srgbClr val="252525"/>
              </a:buClr>
              <a:buSzPts val="1200"/>
              <a:tabLst>
                <a:tab pos="974090" algn="l"/>
                <a:tab pos="974725" algn="l"/>
              </a:tabLst>
            </a:pPr>
            <a:r>
              <a:rPr lang="ru-RU" b="1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Принцип «Направленности движений»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(комплекс упражнений с каждым из</a:t>
            </a:r>
            <a:r>
              <a:rPr lang="ru-RU" spc="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элементов оборудования LBK отрабатывается сначала по центру расположения ребенка, затем</a:t>
            </a:r>
            <a:r>
              <a:rPr lang="ru-RU" spc="-28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</a:t>
            </a:r>
            <a:r>
              <a:rPr lang="ru-RU" spc="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правой</a:t>
            </a:r>
            <a:r>
              <a:rPr lang="ru-RU" spc="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половине</a:t>
            </a:r>
            <a:r>
              <a:rPr lang="ru-RU" spc="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пространства</a:t>
            </a:r>
            <a:r>
              <a:rPr lang="ru-RU" spc="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ребенка,</a:t>
            </a:r>
            <a:r>
              <a:rPr lang="ru-RU" spc="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левой</a:t>
            </a:r>
            <a:r>
              <a:rPr lang="ru-RU" spc="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половине</a:t>
            </a:r>
            <a:r>
              <a:rPr lang="ru-RU" spc="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пространства</a:t>
            </a:r>
            <a:r>
              <a:rPr lang="ru-RU" spc="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ребенка</a:t>
            </a:r>
            <a:r>
              <a:rPr lang="ru-RU" spc="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</a:t>
            </a:r>
            <a:r>
              <a:rPr lang="ru-RU" spc="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</a:t>
            </a:r>
            <a:r>
              <a:rPr lang="ru-RU" spc="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вращательной траектории</a:t>
            </a:r>
            <a:r>
              <a:rPr lang="ru-RU" spc="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</a:t>
            </a:r>
            <a:r>
              <a:rPr lang="ru-RU" spc="-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случае</a:t>
            </a:r>
            <a:r>
              <a:rPr lang="ru-RU" spc="-5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</a:t>
            </a:r>
            <a:r>
              <a:rPr lang="ru-RU" spc="-10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rgbClr val="25252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мячом-маятником).</a:t>
            </a:r>
          </a:p>
          <a:p>
            <a:pPr marL="342900" marR="125095" lvl="0" indent="-342900" algn="just">
              <a:spcAft>
                <a:spcPts val="0"/>
              </a:spcAft>
              <a:buClr>
                <a:srgbClr val="252525"/>
              </a:buClr>
              <a:buSzPts val="1200"/>
              <a:buFont typeface="Times New Roman" panose="02020603050405020304" pitchFamily="18" charset="0"/>
              <a:buAutoNum type="arabicPeriod"/>
              <a:tabLst>
                <a:tab pos="974090" algn="l"/>
                <a:tab pos="974725" algn="l"/>
              </a:tabLst>
            </a:pPr>
            <a:endParaRPr lang="ru-RU" dirty="0">
              <a:solidFill>
                <a:srgbClr val="252525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Принцип «Новизны».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(упражнения проводятся в нестандартной для ребенка форме, вызывая тем самым эффект новизны, стимулируя познавательную активность, игровую деятельность, дополнительную мотивацию к занятиям).</a:t>
            </a:r>
          </a:p>
          <a:p>
            <a:r>
              <a:rPr lang="ru-RU" dirty="0"/>
              <a:t> </a:t>
            </a:r>
          </a:p>
          <a:p>
            <a:pPr marL="342900" marR="125095" lvl="0" indent="-342900" algn="just">
              <a:spcAft>
                <a:spcPts val="0"/>
              </a:spcAft>
              <a:buClr>
                <a:srgbClr val="252525"/>
              </a:buClr>
              <a:buSzPts val="1200"/>
              <a:buFont typeface="Times New Roman" panose="02020603050405020304" pitchFamily="18" charset="0"/>
              <a:buAutoNum type="arabicPeriod"/>
              <a:tabLst>
                <a:tab pos="974090" algn="l"/>
                <a:tab pos="974725" algn="l"/>
              </a:tabLs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B656B332-748A-46E5-A7A0-98A158239B8B}"/>
              </a:ext>
            </a:extLst>
          </p:cNvPr>
          <p:cNvGrpSpPr>
            <a:grpSpLocks/>
          </p:cNvGrpSpPr>
          <p:nvPr/>
        </p:nvGrpSpPr>
        <p:grpSpPr bwMode="auto">
          <a:xfrm>
            <a:off x="4135903" y="3981157"/>
            <a:ext cx="3418448" cy="3011066"/>
            <a:chOff x="1126" y="61"/>
            <a:chExt cx="3584" cy="4200"/>
          </a:xfrm>
          <a:effectLst/>
        </p:grpSpPr>
        <p:sp>
          <p:nvSpPr>
            <p:cNvPr id="11" name="AutoShape 3">
              <a:extLst>
                <a:ext uri="{FF2B5EF4-FFF2-40B4-BE49-F238E27FC236}">
                  <a16:creationId xmlns:a16="http://schemas.microsoft.com/office/drawing/2014/main" id="{76813787-F099-4A7A-B8E3-BF1B735EC8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1" y="62"/>
              <a:ext cx="2844" cy="17"/>
            </a:xfrm>
            <a:custGeom>
              <a:avLst/>
              <a:gdLst>
                <a:gd name="T0" fmla="+- 0 1529 1462"/>
                <a:gd name="T1" fmla="*/ T0 w 2844"/>
                <a:gd name="T2" fmla="+- 0 62 62"/>
                <a:gd name="T3" fmla="*/ 62 h 17"/>
                <a:gd name="T4" fmla="+- 0 4306 1462"/>
                <a:gd name="T5" fmla="*/ T4 w 2844"/>
                <a:gd name="T6" fmla="+- 0 62 62"/>
                <a:gd name="T7" fmla="*/ 62 h 17"/>
                <a:gd name="T8" fmla="+- 0 1529 1462"/>
                <a:gd name="T9" fmla="*/ T8 w 2844"/>
                <a:gd name="T10" fmla="+- 0 64 62"/>
                <a:gd name="T11" fmla="*/ 64 h 17"/>
                <a:gd name="T12" fmla="+- 0 4306 1462"/>
                <a:gd name="T13" fmla="*/ T12 w 2844"/>
                <a:gd name="T14" fmla="+- 0 64 62"/>
                <a:gd name="T15" fmla="*/ 64 h 17"/>
                <a:gd name="T16" fmla="+- 0 1529 1462"/>
                <a:gd name="T17" fmla="*/ T16 w 2844"/>
                <a:gd name="T18" fmla="+- 0 67 62"/>
                <a:gd name="T19" fmla="*/ 67 h 17"/>
                <a:gd name="T20" fmla="+- 0 4306 1462"/>
                <a:gd name="T21" fmla="*/ T20 w 2844"/>
                <a:gd name="T22" fmla="+- 0 67 62"/>
                <a:gd name="T23" fmla="*/ 67 h 17"/>
                <a:gd name="T24" fmla="+- 0 1529 1462"/>
                <a:gd name="T25" fmla="*/ T24 w 2844"/>
                <a:gd name="T26" fmla="+- 0 69 62"/>
                <a:gd name="T27" fmla="*/ 69 h 17"/>
                <a:gd name="T28" fmla="+- 0 4306 1462"/>
                <a:gd name="T29" fmla="*/ T28 w 2844"/>
                <a:gd name="T30" fmla="+- 0 69 62"/>
                <a:gd name="T31" fmla="*/ 69 h 17"/>
                <a:gd name="T32" fmla="+- 0 1462 1462"/>
                <a:gd name="T33" fmla="*/ T32 w 2844"/>
                <a:gd name="T34" fmla="+- 0 72 62"/>
                <a:gd name="T35" fmla="*/ 72 h 17"/>
                <a:gd name="T36" fmla="+- 0 4306 1462"/>
                <a:gd name="T37" fmla="*/ T36 w 2844"/>
                <a:gd name="T38" fmla="+- 0 72 62"/>
                <a:gd name="T39" fmla="*/ 72 h 17"/>
                <a:gd name="T40" fmla="+- 0 1462 1462"/>
                <a:gd name="T41" fmla="*/ T40 w 2844"/>
                <a:gd name="T42" fmla="+- 0 74 62"/>
                <a:gd name="T43" fmla="*/ 74 h 17"/>
                <a:gd name="T44" fmla="+- 0 4306 1462"/>
                <a:gd name="T45" fmla="*/ T44 w 2844"/>
                <a:gd name="T46" fmla="+- 0 74 62"/>
                <a:gd name="T47" fmla="*/ 74 h 17"/>
                <a:gd name="T48" fmla="+- 0 1462 1462"/>
                <a:gd name="T49" fmla="*/ T48 w 2844"/>
                <a:gd name="T50" fmla="+- 0 76 62"/>
                <a:gd name="T51" fmla="*/ 76 h 17"/>
                <a:gd name="T52" fmla="+- 0 4306 1462"/>
                <a:gd name="T53" fmla="*/ T52 w 2844"/>
                <a:gd name="T54" fmla="+- 0 76 62"/>
                <a:gd name="T55" fmla="*/ 76 h 17"/>
                <a:gd name="T56" fmla="+- 0 1462 1462"/>
                <a:gd name="T57" fmla="*/ T56 w 2844"/>
                <a:gd name="T58" fmla="+- 0 79 62"/>
                <a:gd name="T59" fmla="*/ 79 h 17"/>
                <a:gd name="T60" fmla="+- 0 4306 1462"/>
                <a:gd name="T61" fmla="*/ T60 w 2844"/>
                <a:gd name="T62" fmla="+- 0 79 62"/>
                <a:gd name="T63" fmla="*/ 7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</a:cxnLst>
              <a:rect l="0" t="0" r="r" b="b"/>
              <a:pathLst>
                <a:path w="2844" h="17">
                  <a:moveTo>
                    <a:pt x="67" y="0"/>
                  </a:moveTo>
                  <a:lnTo>
                    <a:pt x="2844" y="0"/>
                  </a:lnTo>
                  <a:moveTo>
                    <a:pt x="67" y="2"/>
                  </a:moveTo>
                  <a:lnTo>
                    <a:pt x="2844" y="2"/>
                  </a:lnTo>
                  <a:moveTo>
                    <a:pt x="67" y="5"/>
                  </a:moveTo>
                  <a:lnTo>
                    <a:pt x="2844" y="5"/>
                  </a:lnTo>
                  <a:moveTo>
                    <a:pt x="67" y="7"/>
                  </a:moveTo>
                  <a:lnTo>
                    <a:pt x="2844" y="7"/>
                  </a:lnTo>
                  <a:moveTo>
                    <a:pt x="0" y="10"/>
                  </a:moveTo>
                  <a:lnTo>
                    <a:pt x="2844" y="10"/>
                  </a:lnTo>
                  <a:moveTo>
                    <a:pt x="0" y="12"/>
                  </a:moveTo>
                  <a:lnTo>
                    <a:pt x="2844" y="12"/>
                  </a:lnTo>
                  <a:moveTo>
                    <a:pt x="0" y="14"/>
                  </a:moveTo>
                  <a:lnTo>
                    <a:pt x="2844" y="14"/>
                  </a:lnTo>
                  <a:moveTo>
                    <a:pt x="0" y="17"/>
                  </a:moveTo>
                  <a:lnTo>
                    <a:pt x="2844" y="17"/>
                  </a:lnTo>
                </a:path>
              </a:pathLst>
            </a:custGeom>
            <a:noFill/>
            <a:ln w="1524">
              <a:solidFill>
                <a:srgbClr val="FEFEF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2" name="Picture 4">
              <a:extLst>
                <a:ext uri="{FF2B5EF4-FFF2-40B4-BE49-F238E27FC236}">
                  <a16:creationId xmlns:a16="http://schemas.microsoft.com/office/drawing/2014/main" id="{B0104E2E-4689-4ED3-B56A-4A8EBF9788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5" y="80"/>
              <a:ext cx="3178" cy="4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AutoShape 5">
              <a:extLst>
                <a:ext uri="{FF2B5EF4-FFF2-40B4-BE49-F238E27FC236}">
                  <a16:creationId xmlns:a16="http://schemas.microsoft.com/office/drawing/2014/main" id="{30B4876E-F7D4-480F-B83A-9F987F79C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" y="4252"/>
              <a:ext cx="2871" cy="8"/>
            </a:xfrm>
            <a:custGeom>
              <a:avLst/>
              <a:gdLst>
                <a:gd name="T0" fmla="+- 0 1435 1435"/>
                <a:gd name="T1" fmla="*/ T0 w 2871"/>
                <a:gd name="T2" fmla="+- 0 4252 4252"/>
                <a:gd name="T3" fmla="*/ 4252 h 8"/>
                <a:gd name="T4" fmla="+- 0 4306 1435"/>
                <a:gd name="T5" fmla="*/ T4 w 2871"/>
                <a:gd name="T6" fmla="+- 0 4252 4252"/>
                <a:gd name="T7" fmla="*/ 4252 h 8"/>
                <a:gd name="T8" fmla="+- 0 1435 1435"/>
                <a:gd name="T9" fmla="*/ T8 w 2871"/>
                <a:gd name="T10" fmla="+- 0 4255 4252"/>
                <a:gd name="T11" fmla="*/ 4255 h 8"/>
                <a:gd name="T12" fmla="+- 0 4306 1435"/>
                <a:gd name="T13" fmla="*/ T12 w 2871"/>
                <a:gd name="T14" fmla="+- 0 4255 4252"/>
                <a:gd name="T15" fmla="*/ 4255 h 8"/>
                <a:gd name="T16" fmla="+- 0 1435 1435"/>
                <a:gd name="T17" fmla="*/ T16 w 2871"/>
                <a:gd name="T18" fmla="+- 0 4257 4252"/>
                <a:gd name="T19" fmla="*/ 4257 h 8"/>
                <a:gd name="T20" fmla="+- 0 4306 1435"/>
                <a:gd name="T21" fmla="*/ T20 w 2871"/>
                <a:gd name="T22" fmla="+- 0 4257 4252"/>
                <a:gd name="T23" fmla="*/ 4257 h 8"/>
                <a:gd name="T24" fmla="+- 0 1435 1435"/>
                <a:gd name="T25" fmla="*/ T24 w 2871"/>
                <a:gd name="T26" fmla="+- 0 4260 4252"/>
                <a:gd name="T27" fmla="*/ 4260 h 8"/>
                <a:gd name="T28" fmla="+- 0 4306 1435"/>
                <a:gd name="T29" fmla="*/ T28 w 2871"/>
                <a:gd name="T30" fmla="+- 0 4260 4252"/>
                <a:gd name="T31" fmla="*/ 4260 h 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2871" h="8">
                  <a:moveTo>
                    <a:pt x="0" y="0"/>
                  </a:moveTo>
                  <a:lnTo>
                    <a:pt x="2871" y="0"/>
                  </a:lnTo>
                  <a:moveTo>
                    <a:pt x="0" y="3"/>
                  </a:moveTo>
                  <a:lnTo>
                    <a:pt x="2871" y="3"/>
                  </a:lnTo>
                  <a:moveTo>
                    <a:pt x="0" y="5"/>
                  </a:moveTo>
                  <a:lnTo>
                    <a:pt x="2871" y="5"/>
                  </a:lnTo>
                  <a:moveTo>
                    <a:pt x="0" y="8"/>
                  </a:moveTo>
                  <a:lnTo>
                    <a:pt x="2871" y="8"/>
                  </a:lnTo>
                </a:path>
              </a:pathLst>
            </a:custGeom>
            <a:noFill/>
            <a:ln w="1524">
              <a:solidFill>
                <a:srgbClr val="FDFDF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AutoShape 6">
              <a:extLst>
                <a:ext uri="{FF2B5EF4-FFF2-40B4-BE49-F238E27FC236}">
                  <a16:creationId xmlns:a16="http://schemas.microsoft.com/office/drawing/2014/main" id="{B9695204-1A3A-4BD0-BFBB-A9698039C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3" y="62"/>
              <a:ext cx="216" cy="17"/>
            </a:xfrm>
            <a:custGeom>
              <a:avLst/>
              <a:gdLst>
                <a:gd name="T0" fmla="+- 0 4303 4303"/>
                <a:gd name="T1" fmla="*/ T0 w 216"/>
                <a:gd name="T2" fmla="+- 0 62 62"/>
                <a:gd name="T3" fmla="*/ 62 h 17"/>
                <a:gd name="T4" fmla="+- 0 4452 4303"/>
                <a:gd name="T5" fmla="*/ T4 w 216"/>
                <a:gd name="T6" fmla="+- 0 62 62"/>
                <a:gd name="T7" fmla="*/ 62 h 17"/>
                <a:gd name="T8" fmla="+- 0 4303 4303"/>
                <a:gd name="T9" fmla="*/ T8 w 216"/>
                <a:gd name="T10" fmla="+- 0 64 62"/>
                <a:gd name="T11" fmla="*/ 64 h 17"/>
                <a:gd name="T12" fmla="+- 0 4452 4303"/>
                <a:gd name="T13" fmla="*/ T12 w 216"/>
                <a:gd name="T14" fmla="+- 0 64 62"/>
                <a:gd name="T15" fmla="*/ 64 h 17"/>
                <a:gd name="T16" fmla="+- 0 4303 4303"/>
                <a:gd name="T17" fmla="*/ T16 w 216"/>
                <a:gd name="T18" fmla="+- 0 67 62"/>
                <a:gd name="T19" fmla="*/ 67 h 17"/>
                <a:gd name="T20" fmla="+- 0 4452 4303"/>
                <a:gd name="T21" fmla="*/ T20 w 216"/>
                <a:gd name="T22" fmla="+- 0 67 62"/>
                <a:gd name="T23" fmla="*/ 67 h 17"/>
                <a:gd name="T24" fmla="+- 0 4303 4303"/>
                <a:gd name="T25" fmla="*/ T24 w 216"/>
                <a:gd name="T26" fmla="+- 0 69 62"/>
                <a:gd name="T27" fmla="*/ 69 h 17"/>
                <a:gd name="T28" fmla="+- 0 4452 4303"/>
                <a:gd name="T29" fmla="*/ T28 w 216"/>
                <a:gd name="T30" fmla="+- 0 69 62"/>
                <a:gd name="T31" fmla="*/ 69 h 17"/>
                <a:gd name="T32" fmla="+- 0 4303 4303"/>
                <a:gd name="T33" fmla="*/ T32 w 216"/>
                <a:gd name="T34" fmla="+- 0 72 62"/>
                <a:gd name="T35" fmla="*/ 72 h 17"/>
                <a:gd name="T36" fmla="+- 0 4519 4303"/>
                <a:gd name="T37" fmla="*/ T36 w 216"/>
                <a:gd name="T38" fmla="+- 0 72 62"/>
                <a:gd name="T39" fmla="*/ 72 h 17"/>
                <a:gd name="T40" fmla="+- 0 4303 4303"/>
                <a:gd name="T41" fmla="*/ T40 w 216"/>
                <a:gd name="T42" fmla="+- 0 74 62"/>
                <a:gd name="T43" fmla="*/ 74 h 17"/>
                <a:gd name="T44" fmla="+- 0 4519 4303"/>
                <a:gd name="T45" fmla="*/ T44 w 216"/>
                <a:gd name="T46" fmla="+- 0 74 62"/>
                <a:gd name="T47" fmla="*/ 74 h 17"/>
                <a:gd name="T48" fmla="+- 0 4303 4303"/>
                <a:gd name="T49" fmla="*/ T48 w 216"/>
                <a:gd name="T50" fmla="+- 0 76 62"/>
                <a:gd name="T51" fmla="*/ 76 h 17"/>
                <a:gd name="T52" fmla="+- 0 4519 4303"/>
                <a:gd name="T53" fmla="*/ T52 w 216"/>
                <a:gd name="T54" fmla="+- 0 76 62"/>
                <a:gd name="T55" fmla="*/ 76 h 17"/>
                <a:gd name="T56" fmla="+- 0 4303 4303"/>
                <a:gd name="T57" fmla="*/ T56 w 216"/>
                <a:gd name="T58" fmla="+- 0 79 62"/>
                <a:gd name="T59" fmla="*/ 79 h 17"/>
                <a:gd name="T60" fmla="+- 0 4519 4303"/>
                <a:gd name="T61" fmla="*/ T60 w 216"/>
                <a:gd name="T62" fmla="+- 0 79 62"/>
                <a:gd name="T63" fmla="*/ 79 h 1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</a:cxnLst>
              <a:rect l="0" t="0" r="r" b="b"/>
              <a:pathLst>
                <a:path w="216" h="17">
                  <a:moveTo>
                    <a:pt x="0" y="0"/>
                  </a:moveTo>
                  <a:lnTo>
                    <a:pt x="149" y="0"/>
                  </a:lnTo>
                  <a:moveTo>
                    <a:pt x="0" y="2"/>
                  </a:moveTo>
                  <a:lnTo>
                    <a:pt x="149" y="2"/>
                  </a:lnTo>
                  <a:moveTo>
                    <a:pt x="0" y="5"/>
                  </a:moveTo>
                  <a:lnTo>
                    <a:pt x="149" y="5"/>
                  </a:lnTo>
                  <a:moveTo>
                    <a:pt x="0" y="7"/>
                  </a:moveTo>
                  <a:lnTo>
                    <a:pt x="149" y="7"/>
                  </a:lnTo>
                  <a:moveTo>
                    <a:pt x="0" y="10"/>
                  </a:moveTo>
                  <a:lnTo>
                    <a:pt x="216" y="10"/>
                  </a:lnTo>
                  <a:moveTo>
                    <a:pt x="0" y="12"/>
                  </a:moveTo>
                  <a:lnTo>
                    <a:pt x="216" y="12"/>
                  </a:lnTo>
                  <a:moveTo>
                    <a:pt x="0" y="14"/>
                  </a:moveTo>
                  <a:lnTo>
                    <a:pt x="216" y="14"/>
                  </a:lnTo>
                  <a:moveTo>
                    <a:pt x="0" y="17"/>
                  </a:moveTo>
                  <a:lnTo>
                    <a:pt x="216" y="17"/>
                  </a:lnTo>
                </a:path>
              </a:pathLst>
            </a:custGeom>
            <a:noFill/>
            <a:ln w="1524">
              <a:solidFill>
                <a:srgbClr val="FEFEF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5" name="Picture 7">
              <a:extLst>
                <a:ext uri="{FF2B5EF4-FFF2-40B4-BE49-F238E27FC236}">
                  <a16:creationId xmlns:a16="http://schemas.microsoft.com/office/drawing/2014/main" id="{EF433571-CC62-4A48-9FA2-5AC9D4AD6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3" y="80"/>
              <a:ext cx="406" cy="4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AutoShape 8">
              <a:extLst>
                <a:ext uri="{FF2B5EF4-FFF2-40B4-BE49-F238E27FC236}">
                  <a16:creationId xmlns:a16="http://schemas.microsoft.com/office/drawing/2014/main" id="{A1665381-B8ED-4AC7-8992-1DBF8E151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3" y="4230"/>
              <a:ext cx="137" cy="29"/>
            </a:xfrm>
            <a:custGeom>
              <a:avLst/>
              <a:gdLst>
                <a:gd name="T0" fmla="+- 0 4303 4303"/>
                <a:gd name="T1" fmla="*/ T0 w 137"/>
                <a:gd name="T2" fmla="+- 0 4231 4231"/>
                <a:gd name="T3" fmla="*/ 4231 h 29"/>
                <a:gd name="T4" fmla="+- 0 4440 4303"/>
                <a:gd name="T5" fmla="*/ T4 w 137"/>
                <a:gd name="T6" fmla="+- 0 4231 4231"/>
                <a:gd name="T7" fmla="*/ 4231 h 29"/>
                <a:gd name="T8" fmla="+- 0 4303 4303"/>
                <a:gd name="T9" fmla="*/ T8 w 137"/>
                <a:gd name="T10" fmla="+- 0 4233 4231"/>
                <a:gd name="T11" fmla="*/ 4233 h 29"/>
                <a:gd name="T12" fmla="+- 0 4440 4303"/>
                <a:gd name="T13" fmla="*/ T12 w 137"/>
                <a:gd name="T14" fmla="+- 0 4233 4231"/>
                <a:gd name="T15" fmla="*/ 4233 h 29"/>
                <a:gd name="T16" fmla="+- 0 4303 4303"/>
                <a:gd name="T17" fmla="*/ T16 w 137"/>
                <a:gd name="T18" fmla="+- 0 4236 4231"/>
                <a:gd name="T19" fmla="*/ 4236 h 29"/>
                <a:gd name="T20" fmla="+- 0 4440 4303"/>
                <a:gd name="T21" fmla="*/ T20 w 137"/>
                <a:gd name="T22" fmla="+- 0 4236 4231"/>
                <a:gd name="T23" fmla="*/ 4236 h 29"/>
                <a:gd name="T24" fmla="+- 0 4303 4303"/>
                <a:gd name="T25" fmla="*/ T24 w 137"/>
                <a:gd name="T26" fmla="+- 0 4238 4231"/>
                <a:gd name="T27" fmla="*/ 4238 h 29"/>
                <a:gd name="T28" fmla="+- 0 4440 4303"/>
                <a:gd name="T29" fmla="*/ T28 w 137"/>
                <a:gd name="T30" fmla="+- 0 4238 4231"/>
                <a:gd name="T31" fmla="*/ 4238 h 29"/>
                <a:gd name="T32" fmla="+- 0 4303 4303"/>
                <a:gd name="T33" fmla="*/ T32 w 137"/>
                <a:gd name="T34" fmla="+- 0 4240 4231"/>
                <a:gd name="T35" fmla="*/ 4240 h 29"/>
                <a:gd name="T36" fmla="+- 0 4440 4303"/>
                <a:gd name="T37" fmla="*/ T36 w 137"/>
                <a:gd name="T38" fmla="+- 0 4240 4231"/>
                <a:gd name="T39" fmla="*/ 4240 h 29"/>
                <a:gd name="T40" fmla="+- 0 4303 4303"/>
                <a:gd name="T41" fmla="*/ T40 w 137"/>
                <a:gd name="T42" fmla="+- 0 4243 4231"/>
                <a:gd name="T43" fmla="*/ 4243 h 29"/>
                <a:gd name="T44" fmla="+- 0 4399 4303"/>
                <a:gd name="T45" fmla="*/ T44 w 137"/>
                <a:gd name="T46" fmla="+- 0 4243 4231"/>
                <a:gd name="T47" fmla="*/ 4243 h 29"/>
                <a:gd name="T48" fmla="+- 0 4303 4303"/>
                <a:gd name="T49" fmla="*/ T48 w 137"/>
                <a:gd name="T50" fmla="+- 0 4245 4231"/>
                <a:gd name="T51" fmla="*/ 4245 h 29"/>
                <a:gd name="T52" fmla="+- 0 4399 4303"/>
                <a:gd name="T53" fmla="*/ T52 w 137"/>
                <a:gd name="T54" fmla="+- 0 4245 4231"/>
                <a:gd name="T55" fmla="*/ 4245 h 29"/>
                <a:gd name="T56" fmla="+- 0 4303 4303"/>
                <a:gd name="T57" fmla="*/ T56 w 137"/>
                <a:gd name="T58" fmla="+- 0 4248 4231"/>
                <a:gd name="T59" fmla="*/ 4248 h 29"/>
                <a:gd name="T60" fmla="+- 0 4399 4303"/>
                <a:gd name="T61" fmla="*/ T60 w 137"/>
                <a:gd name="T62" fmla="+- 0 4248 4231"/>
                <a:gd name="T63" fmla="*/ 4248 h 29"/>
                <a:gd name="T64" fmla="+- 0 4303 4303"/>
                <a:gd name="T65" fmla="*/ T64 w 137"/>
                <a:gd name="T66" fmla="+- 0 4250 4231"/>
                <a:gd name="T67" fmla="*/ 4250 h 29"/>
                <a:gd name="T68" fmla="+- 0 4399 4303"/>
                <a:gd name="T69" fmla="*/ T68 w 137"/>
                <a:gd name="T70" fmla="+- 0 4250 4231"/>
                <a:gd name="T71" fmla="*/ 4250 h 29"/>
                <a:gd name="T72" fmla="+- 0 4303 4303"/>
                <a:gd name="T73" fmla="*/ T72 w 137"/>
                <a:gd name="T74" fmla="+- 0 4252 4231"/>
                <a:gd name="T75" fmla="*/ 4252 h 29"/>
                <a:gd name="T76" fmla="+- 0 4306 4303"/>
                <a:gd name="T77" fmla="*/ T76 w 137"/>
                <a:gd name="T78" fmla="+- 0 4252 4231"/>
                <a:gd name="T79" fmla="*/ 4252 h 29"/>
                <a:gd name="T80" fmla="+- 0 4303 4303"/>
                <a:gd name="T81" fmla="*/ T80 w 137"/>
                <a:gd name="T82" fmla="+- 0 4255 4231"/>
                <a:gd name="T83" fmla="*/ 4255 h 29"/>
                <a:gd name="T84" fmla="+- 0 4306 4303"/>
                <a:gd name="T85" fmla="*/ T84 w 137"/>
                <a:gd name="T86" fmla="+- 0 4255 4231"/>
                <a:gd name="T87" fmla="*/ 4255 h 29"/>
                <a:gd name="T88" fmla="+- 0 4303 4303"/>
                <a:gd name="T89" fmla="*/ T88 w 137"/>
                <a:gd name="T90" fmla="+- 0 4257 4231"/>
                <a:gd name="T91" fmla="*/ 4257 h 29"/>
                <a:gd name="T92" fmla="+- 0 4306 4303"/>
                <a:gd name="T93" fmla="*/ T92 w 137"/>
                <a:gd name="T94" fmla="+- 0 4257 4231"/>
                <a:gd name="T95" fmla="*/ 4257 h 29"/>
                <a:gd name="T96" fmla="+- 0 4303 4303"/>
                <a:gd name="T97" fmla="*/ T96 w 137"/>
                <a:gd name="T98" fmla="+- 0 4260 4231"/>
                <a:gd name="T99" fmla="*/ 4260 h 29"/>
                <a:gd name="T100" fmla="+- 0 4306 4303"/>
                <a:gd name="T101" fmla="*/ T100 w 137"/>
                <a:gd name="T102" fmla="+- 0 4260 4231"/>
                <a:gd name="T103" fmla="*/ 4260 h 2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</a:cxnLst>
              <a:rect l="0" t="0" r="r" b="b"/>
              <a:pathLst>
                <a:path w="137" h="29">
                  <a:moveTo>
                    <a:pt x="0" y="0"/>
                  </a:moveTo>
                  <a:lnTo>
                    <a:pt x="137" y="0"/>
                  </a:lnTo>
                  <a:moveTo>
                    <a:pt x="0" y="2"/>
                  </a:moveTo>
                  <a:lnTo>
                    <a:pt x="137" y="2"/>
                  </a:lnTo>
                  <a:moveTo>
                    <a:pt x="0" y="5"/>
                  </a:moveTo>
                  <a:lnTo>
                    <a:pt x="137" y="5"/>
                  </a:lnTo>
                  <a:moveTo>
                    <a:pt x="0" y="7"/>
                  </a:moveTo>
                  <a:lnTo>
                    <a:pt x="137" y="7"/>
                  </a:lnTo>
                  <a:moveTo>
                    <a:pt x="0" y="9"/>
                  </a:moveTo>
                  <a:lnTo>
                    <a:pt x="137" y="9"/>
                  </a:lnTo>
                  <a:moveTo>
                    <a:pt x="0" y="12"/>
                  </a:moveTo>
                  <a:lnTo>
                    <a:pt x="96" y="12"/>
                  </a:lnTo>
                  <a:moveTo>
                    <a:pt x="0" y="14"/>
                  </a:moveTo>
                  <a:lnTo>
                    <a:pt x="96" y="14"/>
                  </a:lnTo>
                  <a:moveTo>
                    <a:pt x="0" y="17"/>
                  </a:moveTo>
                  <a:lnTo>
                    <a:pt x="96" y="17"/>
                  </a:lnTo>
                  <a:moveTo>
                    <a:pt x="0" y="19"/>
                  </a:moveTo>
                  <a:lnTo>
                    <a:pt x="96" y="19"/>
                  </a:lnTo>
                  <a:moveTo>
                    <a:pt x="0" y="21"/>
                  </a:moveTo>
                  <a:lnTo>
                    <a:pt x="3" y="21"/>
                  </a:lnTo>
                  <a:moveTo>
                    <a:pt x="0" y="24"/>
                  </a:moveTo>
                  <a:lnTo>
                    <a:pt x="3" y="24"/>
                  </a:lnTo>
                  <a:moveTo>
                    <a:pt x="0" y="26"/>
                  </a:moveTo>
                  <a:lnTo>
                    <a:pt x="3" y="26"/>
                  </a:lnTo>
                  <a:moveTo>
                    <a:pt x="0" y="29"/>
                  </a:moveTo>
                  <a:lnTo>
                    <a:pt x="3" y="29"/>
                  </a:lnTo>
                </a:path>
              </a:pathLst>
            </a:custGeom>
            <a:noFill/>
            <a:ln w="1524">
              <a:solidFill>
                <a:srgbClr val="FDFDF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124769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>
                <a:lumMod val="40000"/>
                <a:lumOff val="60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25516648-5F8B-42A6-BDE2-869EC14DE561}"/>
              </a:ext>
            </a:extLst>
          </p:cNvPr>
          <p:cNvGrpSpPr>
            <a:grpSpLocks/>
          </p:cNvGrpSpPr>
          <p:nvPr/>
        </p:nvGrpSpPr>
        <p:grpSpPr bwMode="auto">
          <a:xfrm>
            <a:off x="7522590" y="3242820"/>
            <a:ext cx="4669410" cy="2949117"/>
            <a:chOff x="4882" y="350"/>
            <a:chExt cx="6538" cy="4570"/>
          </a:xfrm>
          <a:solidFill>
            <a:schemeClr val="bg1">
              <a:lumMod val="50000"/>
            </a:schemeClr>
          </a:solidFill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81909F9E-BF77-4893-8B3D-5CBDB55EF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1" y="351"/>
              <a:ext cx="3728" cy="159"/>
            </a:xfrm>
            <a:custGeom>
              <a:avLst/>
              <a:gdLst>
                <a:gd name="T0" fmla="+- 0 5100 4882"/>
                <a:gd name="T1" fmla="*/ T0 w 3728"/>
                <a:gd name="T2" fmla="+- 0 354 351"/>
                <a:gd name="T3" fmla="*/ 354 h 159"/>
                <a:gd name="T4" fmla="+- 0 8609 4882"/>
                <a:gd name="T5" fmla="*/ T4 w 3728"/>
                <a:gd name="T6" fmla="+- 0 356 351"/>
                <a:gd name="T7" fmla="*/ 356 h 159"/>
                <a:gd name="T8" fmla="+- 0 5033 4882"/>
                <a:gd name="T9" fmla="*/ T8 w 3728"/>
                <a:gd name="T10" fmla="+- 0 361 351"/>
                <a:gd name="T11" fmla="*/ 361 h 159"/>
                <a:gd name="T12" fmla="+- 0 8609 4882"/>
                <a:gd name="T13" fmla="*/ T12 w 3728"/>
                <a:gd name="T14" fmla="+- 0 363 351"/>
                <a:gd name="T15" fmla="*/ 363 h 159"/>
                <a:gd name="T16" fmla="+- 0 5004 4882"/>
                <a:gd name="T17" fmla="*/ T16 w 3728"/>
                <a:gd name="T18" fmla="+- 0 368 351"/>
                <a:gd name="T19" fmla="*/ 368 h 159"/>
                <a:gd name="T20" fmla="+- 0 8609 4882"/>
                <a:gd name="T21" fmla="*/ T20 w 3728"/>
                <a:gd name="T22" fmla="+- 0 370 351"/>
                <a:gd name="T23" fmla="*/ 370 h 159"/>
                <a:gd name="T24" fmla="+- 0 4985 4882"/>
                <a:gd name="T25" fmla="*/ T24 w 3728"/>
                <a:gd name="T26" fmla="+- 0 375 351"/>
                <a:gd name="T27" fmla="*/ 375 h 159"/>
                <a:gd name="T28" fmla="+- 0 8609 4882"/>
                <a:gd name="T29" fmla="*/ T28 w 3728"/>
                <a:gd name="T30" fmla="+- 0 378 351"/>
                <a:gd name="T31" fmla="*/ 378 h 159"/>
                <a:gd name="T32" fmla="+- 0 4985 4882"/>
                <a:gd name="T33" fmla="*/ T32 w 3728"/>
                <a:gd name="T34" fmla="+- 0 382 351"/>
                <a:gd name="T35" fmla="*/ 382 h 159"/>
                <a:gd name="T36" fmla="+- 0 8609 4882"/>
                <a:gd name="T37" fmla="*/ T36 w 3728"/>
                <a:gd name="T38" fmla="+- 0 385 351"/>
                <a:gd name="T39" fmla="*/ 385 h 159"/>
                <a:gd name="T40" fmla="+- 0 4966 4882"/>
                <a:gd name="T41" fmla="*/ T40 w 3728"/>
                <a:gd name="T42" fmla="+- 0 390 351"/>
                <a:gd name="T43" fmla="*/ 390 h 159"/>
                <a:gd name="T44" fmla="+- 0 8609 4882"/>
                <a:gd name="T45" fmla="*/ T44 w 3728"/>
                <a:gd name="T46" fmla="+- 0 392 351"/>
                <a:gd name="T47" fmla="*/ 392 h 159"/>
                <a:gd name="T48" fmla="+- 0 4956 4882"/>
                <a:gd name="T49" fmla="*/ T48 w 3728"/>
                <a:gd name="T50" fmla="+- 0 397 351"/>
                <a:gd name="T51" fmla="*/ 397 h 159"/>
                <a:gd name="T52" fmla="+- 0 8609 4882"/>
                <a:gd name="T53" fmla="*/ T52 w 3728"/>
                <a:gd name="T54" fmla="+- 0 399 351"/>
                <a:gd name="T55" fmla="*/ 399 h 159"/>
                <a:gd name="T56" fmla="+- 0 4946 4882"/>
                <a:gd name="T57" fmla="*/ T56 w 3728"/>
                <a:gd name="T58" fmla="+- 0 404 351"/>
                <a:gd name="T59" fmla="*/ 404 h 159"/>
                <a:gd name="T60" fmla="+- 0 8609 4882"/>
                <a:gd name="T61" fmla="*/ T60 w 3728"/>
                <a:gd name="T62" fmla="+- 0 406 351"/>
                <a:gd name="T63" fmla="*/ 406 h 159"/>
                <a:gd name="T64" fmla="+- 0 4946 4882"/>
                <a:gd name="T65" fmla="*/ T64 w 3728"/>
                <a:gd name="T66" fmla="+- 0 411 351"/>
                <a:gd name="T67" fmla="*/ 411 h 159"/>
                <a:gd name="T68" fmla="+- 0 8609 4882"/>
                <a:gd name="T69" fmla="*/ T68 w 3728"/>
                <a:gd name="T70" fmla="+- 0 414 351"/>
                <a:gd name="T71" fmla="*/ 414 h 159"/>
                <a:gd name="T72" fmla="+- 0 4937 4882"/>
                <a:gd name="T73" fmla="*/ T72 w 3728"/>
                <a:gd name="T74" fmla="+- 0 418 351"/>
                <a:gd name="T75" fmla="*/ 418 h 159"/>
                <a:gd name="T76" fmla="+- 0 8609 4882"/>
                <a:gd name="T77" fmla="*/ T76 w 3728"/>
                <a:gd name="T78" fmla="+- 0 421 351"/>
                <a:gd name="T79" fmla="*/ 421 h 159"/>
                <a:gd name="T80" fmla="+- 0 4927 4882"/>
                <a:gd name="T81" fmla="*/ T80 w 3728"/>
                <a:gd name="T82" fmla="+- 0 426 351"/>
                <a:gd name="T83" fmla="*/ 426 h 159"/>
                <a:gd name="T84" fmla="+- 0 8609 4882"/>
                <a:gd name="T85" fmla="*/ T84 w 3728"/>
                <a:gd name="T86" fmla="+- 0 428 351"/>
                <a:gd name="T87" fmla="*/ 428 h 159"/>
                <a:gd name="T88" fmla="+- 0 4918 4882"/>
                <a:gd name="T89" fmla="*/ T88 w 3728"/>
                <a:gd name="T90" fmla="+- 0 433 351"/>
                <a:gd name="T91" fmla="*/ 433 h 159"/>
                <a:gd name="T92" fmla="+- 0 8609 4882"/>
                <a:gd name="T93" fmla="*/ T92 w 3728"/>
                <a:gd name="T94" fmla="+- 0 435 351"/>
                <a:gd name="T95" fmla="*/ 435 h 159"/>
                <a:gd name="T96" fmla="+- 0 4918 4882"/>
                <a:gd name="T97" fmla="*/ T96 w 3728"/>
                <a:gd name="T98" fmla="+- 0 440 351"/>
                <a:gd name="T99" fmla="*/ 440 h 159"/>
                <a:gd name="T100" fmla="+- 0 8609 4882"/>
                <a:gd name="T101" fmla="*/ T100 w 3728"/>
                <a:gd name="T102" fmla="+- 0 442 351"/>
                <a:gd name="T103" fmla="*/ 442 h 159"/>
                <a:gd name="T104" fmla="+- 0 4918 4882"/>
                <a:gd name="T105" fmla="*/ T104 w 3728"/>
                <a:gd name="T106" fmla="+- 0 447 351"/>
                <a:gd name="T107" fmla="*/ 447 h 159"/>
                <a:gd name="T108" fmla="+- 0 8609 4882"/>
                <a:gd name="T109" fmla="*/ T108 w 3728"/>
                <a:gd name="T110" fmla="+- 0 450 351"/>
                <a:gd name="T111" fmla="*/ 450 h 159"/>
                <a:gd name="T112" fmla="+- 0 4908 4882"/>
                <a:gd name="T113" fmla="*/ T112 w 3728"/>
                <a:gd name="T114" fmla="+- 0 454 351"/>
                <a:gd name="T115" fmla="*/ 454 h 159"/>
                <a:gd name="T116" fmla="+- 0 8609 4882"/>
                <a:gd name="T117" fmla="*/ T116 w 3728"/>
                <a:gd name="T118" fmla="+- 0 457 351"/>
                <a:gd name="T119" fmla="*/ 457 h 159"/>
                <a:gd name="T120" fmla="+- 0 4908 4882"/>
                <a:gd name="T121" fmla="*/ T120 w 3728"/>
                <a:gd name="T122" fmla="+- 0 462 351"/>
                <a:gd name="T123" fmla="*/ 462 h 159"/>
                <a:gd name="T124" fmla="+- 0 8609 4882"/>
                <a:gd name="T125" fmla="*/ T124 w 3728"/>
                <a:gd name="T126" fmla="+- 0 464 351"/>
                <a:gd name="T127" fmla="*/ 464 h 159"/>
                <a:gd name="T128" fmla="+- 0 4908 4882"/>
                <a:gd name="T129" fmla="*/ T128 w 3728"/>
                <a:gd name="T130" fmla="+- 0 469 351"/>
                <a:gd name="T131" fmla="*/ 469 h 159"/>
                <a:gd name="T132" fmla="+- 0 8609 4882"/>
                <a:gd name="T133" fmla="*/ T132 w 3728"/>
                <a:gd name="T134" fmla="+- 0 471 351"/>
                <a:gd name="T135" fmla="*/ 471 h 159"/>
                <a:gd name="T136" fmla="+- 0 4898 4882"/>
                <a:gd name="T137" fmla="*/ T136 w 3728"/>
                <a:gd name="T138" fmla="+- 0 476 351"/>
                <a:gd name="T139" fmla="*/ 476 h 159"/>
                <a:gd name="T140" fmla="+- 0 8609 4882"/>
                <a:gd name="T141" fmla="*/ T140 w 3728"/>
                <a:gd name="T142" fmla="+- 0 478 351"/>
                <a:gd name="T143" fmla="*/ 478 h 159"/>
                <a:gd name="T144" fmla="+- 0 4898 4882"/>
                <a:gd name="T145" fmla="*/ T144 w 3728"/>
                <a:gd name="T146" fmla="+- 0 483 351"/>
                <a:gd name="T147" fmla="*/ 483 h 159"/>
                <a:gd name="T148" fmla="+- 0 8609 4882"/>
                <a:gd name="T149" fmla="*/ T148 w 3728"/>
                <a:gd name="T150" fmla="+- 0 486 351"/>
                <a:gd name="T151" fmla="*/ 486 h 159"/>
                <a:gd name="T152" fmla="+- 0 4898 4882"/>
                <a:gd name="T153" fmla="*/ T152 w 3728"/>
                <a:gd name="T154" fmla="+- 0 490 351"/>
                <a:gd name="T155" fmla="*/ 490 h 159"/>
                <a:gd name="T156" fmla="+- 0 8609 4882"/>
                <a:gd name="T157" fmla="*/ T156 w 3728"/>
                <a:gd name="T158" fmla="+- 0 493 351"/>
                <a:gd name="T159" fmla="*/ 493 h 159"/>
                <a:gd name="T160" fmla="+- 0 4898 4882"/>
                <a:gd name="T161" fmla="*/ T160 w 3728"/>
                <a:gd name="T162" fmla="+- 0 498 351"/>
                <a:gd name="T163" fmla="*/ 498 h 159"/>
                <a:gd name="T164" fmla="+- 0 8609 4882"/>
                <a:gd name="T165" fmla="*/ T164 w 3728"/>
                <a:gd name="T166" fmla="+- 0 500 351"/>
                <a:gd name="T167" fmla="*/ 500 h 159"/>
                <a:gd name="T168" fmla="+- 0 4898 4882"/>
                <a:gd name="T169" fmla="*/ T168 w 3728"/>
                <a:gd name="T170" fmla="+- 0 505 351"/>
                <a:gd name="T171" fmla="*/ 505 h 159"/>
                <a:gd name="T172" fmla="+- 0 8609 4882"/>
                <a:gd name="T173" fmla="*/ T172 w 3728"/>
                <a:gd name="T174" fmla="+- 0 507 351"/>
                <a:gd name="T175" fmla="*/ 507 h 15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</a:cxnLst>
              <a:rect l="0" t="0" r="r" b="b"/>
              <a:pathLst>
                <a:path w="3728" h="159">
                  <a:moveTo>
                    <a:pt x="218" y="0"/>
                  </a:moveTo>
                  <a:lnTo>
                    <a:pt x="3727" y="0"/>
                  </a:lnTo>
                  <a:moveTo>
                    <a:pt x="218" y="3"/>
                  </a:moveTo>
                  <a:lnTo>
                    <a:pt x="3727" y="3"/>
                  </a:lnTo>
                  <a:moveTo>
                    <a:pt x="151" y="5"/>
                  </a:moveTo>
                  <a:lnTo>
                    <a:pt x="3727" y="5"/>
                  </a:lnTo>
                  <a:moveTo>
                    <a:pt x="151" y="7"/>
                  </a:moveTo>
                  <a:lnTo>
                    <a:pt x="3727" y="7"/>
                  </a:lnTo>
                  <a:moveTo>
                    <a:pt x="151" y="10"/>
                  </a:moveTo>
                  <a:lnTo>
                    <a:pt x="3727" y="10"/>
                  </a:lnTo>
                  <a:moveTo>
                    <a:pt x="151" y="12"/>
                  </a:moveTo>
                  <a:lnTo>
                    <a:pt x="3727" y="12"/>
                  </a:lnTo>
                  <a:moveTo>
                    <a:pt x="122" y="15"/>
                  </a:moveTo>
                  <a:lnTo>
                    <a:pt x="3727" y="15"/>
                  </a:lnTo>
                  <a:moveTo>
                    <a:pt x="122" y="17"/>
                  </a:moveTo>
                  <a:lnTo>
                    <a:pt x="3727" y="17"/>
                  </a:lnTo>
                  <a:moveTo>
                    <a:pt x="122" y="19"/>
                  </a:moveTo>
                  <a:lnTo>
                    <a:pt x="3727" y="19"/>
                  </a:lnTo>
                  <a:moveTo>
                    <a:pt x="122" y="22"/>
                  </a:moveTo>
                  <a:lnTo>
                    <a:pt x="3727" y="22"/>
                  </a:lnTo>
                  <a:moveTo>
                    <a:pt x="103" y="24"/>
                  </a:moveTo>
                  <a:lnTo>
                    <a:pt x="3727" y="24"/>
                  </a:lnTo>
                  <a:moveTo>
                    <a:pt x="103" y="27"/>
                  </a:moveTo>
                  <a:lnTo>
                    <a:pt x="3727" y="27"/>
                  </a:lnTo>
                  <a:moveTo>
                    <a:pt x="103" y="29"/>
                  </a:moveTo>
                  <a:lnTo>
                    <a:pt x="3727" y="29"/>
                  </a:lnTo>
                  <a:moveTo>
                    <a:pt x="103" y="31"/>
                  </a:moveTo>
                  <a:lnTo>
                    <a:pt x="3727" y="31"/>
                  </a:lnTo>
                  <a:moveTo>
                    <a:pt x="84" y="34"/>
                  </a:moveTo>
                  <a:lnTo>
                    <a:pt x="3727" y="34"/>
                  </a:lnTo>
                  <a:moveTo>
                    <a:pt x="84" y="36"/>
                  </a:moveTo>
                  <a:lnTo>
                    <a:pt x="3727" y="36"/>
                  </a:lnTo>
                  <a:moveTo>
                    <a:pt x="84" y="39"/>
                  </a:moveTo>
                  <a:lnTo>
                    <a:pt x="3727" y="39"/>
                  </a:lnTo>
                  <a:moveTo>
                    <a:pt x="84" y="41"/>
                  </a:moveTo>
                  <a:lnTo>
                    <a:pt x="3727" y="41"/>
                  </a:lnTo>
                  <a:moveTo>
                    <a:pt x="74" y="43"/>
                  </a:moveTo>
                  <a:lnTo>
                    <a:pt x="3727" y="43"/>
                  </a:lnTo>
                  <a:moveTo>
                    <a:pt x="74" y="46"/>
                  </a:moveTo>
                  <a:lnTo>
                    <a:pt x="3727" y="46"/>
                  </a:lnTo>
                  <a:moveTo>
                    <a:pt x="74" y="48"/>
                  </a:moveTo>
                  <a:lnTo>
                    <a:pt x="3727" y="48"/>
                  </a:lnTo>
                  <a:moveTo>
                    <a:pt x="74" y="51"/>
                  </a:moveTo>
                  <a:lnTo>
                    <a:pt x="3727" y="51"/>
                  </a:lnTo>
                  <a:moveTo>
                    <a:pt x="64" y="53"/>
                  </a:moveTo>
                  <a:lnTo>
                    <a:pt x="3727" y="53"/>
                  </a:lnTo>
                  <a:moveTo>
                    <a:pt x="64" y="55"/>
                  </a:moveTo>
                  <a:lnTo>
                    <a:pt x="3727" y="55"/>
                  </a:lnTo>
                  <a:moveTo>
                    <a:pt x="64" y="58"/>
                  </a:moveTo>
                  <a:lnTo>
                    <a:pt x="3727" y="58"/>
                  </a:lnTo>
                  <a:moveTo>
                    <a:pt x="64" y="60"/>
                  </a:moveTo>
                  <a:lnTo>
                    <a:pt x="3727" y="60"/>
                  </a:lnTo>
                  <a:moveTo>
                    <a:pt x="55" y="63"/>
                  </a:moveTo>
                  <a:lnTo>
                    <a:pt x="3727" y="63"/>
                  </a:lnTo>
                  <a:moveTo>
                    <a:pt x="55" y="65"/>
                  </a:moveTo>
                  <a:lnTo>
                    <a:pt x="3727" y="65"/>
                  </a:lnTo>
                  <a:moveTo>
                    <a:pt x="55" y="67"/>
                  </a:moveTo>
                  <a:lnTo>
                    <a:pt x="3727" y="67"/>
                  </a:lnTo>
                  <a:moveTo>
                    <a:pt x="55" y="70"/>
                  </a:moveTo>
                  <a:lnTo>
                    <a:pt x="3727" y="70"/>
                  </a:lnTo>
                  <a:moveTo>
                    <a:pt x="45" y="72"/>
                  </a:moveTo>
                  <a:lnTo>
                    <a:pt x="3727" y="72"/>
                  </a:lnTo>
                  <a:moveTo>
                    <a:pt x="45" y="75"/>
                  </a:moveTo>
                  <a:lnTo>
                    <a:pt x="3727" y="75"/>
                  </a:lnTo>
                  <a:moveTo>
                    <a:pt x="45" y="77"/>
                  </a:moveTo>
                  <a:lnTo>
                    <a:pt x="3727" y="77"/>
                  </a:lnTo>
                  <a:moveTo>
                    <a:pt x="45" y="79"/>
                  </a:moveTo>
                  <a:lnTo>
                    <a:pt x="3727" y="79"/>
                  </a:lnTo>
                  <a:moveTo>
                    <a:pt x="36" y="82"/>
                  </a:moveTo>
                  <a:lnTo>
                    <a:pt x="3727" y="82"/>
                  </a:lnTo>
                  <a:moveTo>
                    <a:pt x="36" y="84"/>
                  </a:moveTo>
                  <a:lnTo>
                    <a:pt x="3727" y="84"/>
                  </a:lnTo>
                  <a:moveTo>
                    <a:pt x="36" y="87"/>
                  </a:moveTo>
                  <a:lnTo>
                    <a:pt x="3727" y="87"/>
                  </a:lnTo>
                  <a:moveTo>
                    <a:pt x="36" y="89"/>
                  </a:moveTo>
                  <a:lnTo>
                    <a:pt x="3727" y="89"/>
                  </a:lnTo>
                  <a:moveTo>
                    <a:pt x="36" y="91"/>
                  </a:moveTo>
                  <a:lnTo>
                    <a:pt x="3727" y="91"/>
                  </a:lnTo>
                  <a:moveTo>
                    <a:pt x="36" y="94"/>
                  </a:moveTo>
                  <a:lnTo>
                    <a:pt x="3727" y="94"/>
                  </a:lnTo>
                  <a:moveTo>
                    <a:pt x="36" y="96"/>
                  </a:moveTo>
                  <a:lnTo>
                    <a:pt x="3727" y="96"/>
                  </a:lnTo>
                  <a:moveTo>
                    <a:pt x="36" y="99"/>
                  </a:moveTo>
                  <a:lnTo>
                    <a:pt x="3727" y="99"/>
                  </a:lnTo>
                  <a:moveTo>
                    <a:pt x="26" y="101"/>
                  </a:moveTo>
                  <a:lnTo>
                    <a:pt x="3727" y="101"/>
                  </a:lnTo>
                  <a:moveTo>
                    <a:pt x="26" y="103"/>
                  </a:moveTo>
                  <a:lnTo>
                    <a:pt x="3727" y="103"/>
                  </a:lnTo>
                  <a:moveTo>
                    <a:pt x="26" y="106"/>
                  </a:moveTo>
                  <a:lnTo>
                    <a:pt x="3727" y="106"/>
                  </a:lnTo>
                  <a:moveTo>
                    <a:pt x="26" y="108"/>
                  </a:moveTo>
                  <a:lnTo>
                    <a:pt x="3727" y="108"/>
                  </a:lnTo>
                  <a:moveTo>
                    <a:pt x="26" y="111"/>
                  </a:moveTo>
                  <a:lnTo>
                    <a:pt x="3727" y="111"/>
                  </a:lnTo>
                  <a:moveTo>
                    <a:pt x="26" y="113"/>
                  </a:moveTo>
                  <a:lnTo>
                    <a:pt x="3727" y="113"/>
                  </a:lnTo>
                  <a:moveTo>
                    <a:pt x="26" y="115"/>
                  </a:moveTo>
                  <a:lnTo>
                    <a:pt x="3727" y="115"/>
                  </a:lnTo>
                  <a:moveTo>
                    <a:pt x="26" y="118"/>
                  </a:moveTo>
                  <a:lnTo>
                    <a:pt x="3727" y="118"/>
                  </a:lnTo>
                  <a:moveTo>
                    <a:pt x="16" y="120"/>
                  </a:moveTo>
                  <a:lnTo>
                    <a:pt x="3727" y="120"/>
                  </a:lnTo>
                  <a:moveTo>
                    <a:pt x="16" y="123"/>
                  </a:moveTo>
                  <a:lnTo>
                    <a:pt x="3727" y="123"/>
                  </a:lnTo>
                  <a:moveTo>
                    <a:pt x="16" y="125"/>
                  </a:moveTo>
                  <a:lnTo>
                    <a:pt x="3727" y="125"/>
                  </a:lnTo>
                  <a:moveTo>
                    <a:pt x="16" y="127"/>
                  </a:moveTo>
                  <a:lnTo>
                    <a:pt x="3727" y="127"/>
                  </a:lnTo>
                  <a:moveTo>
                    <a:pt x="16" y="130"/>
                  </a:moveTo>
                  <a:lnTo>
                    <a:pt x="3727" y="130"/>
                  </a:lnTo>
                  <a:moveTo>
                    <a:pt x="16" y="132"/>
                  </a:moveTo>
                  <a:lnTo>
                    <a:pt x="3727" y="132"/>
                  </a:lnTo>
                  <a:moveTo>
                    <a:pt x="16" y="135"/>
                  </a:moveTo>
                  <a:lnTo>
                    <a:pt x="3727" y="135"/>
                  </a:lnTo>
                  <a:moveTo>
                    <a:pt x="16" y="137"/>
                  </a:moveTo>
                  <a:lnTo>
                    <a:pt x="3727" y="137"/>
                  </a:lnTo>
                  <a:moveTo>
                    <a:pt x="16" y="139"/>
                  </a:moveTo>
                  <a:lnTo>
                    <a:pt x="3727" y="139"/>
                  </a:lnTo>
                  <a:moveTo>
                    <a:pt x="16" y="142"/>
                  </a:moveTo>
                  <a:lnTo>
                    <a:pt x="3727" y="142"/>
                  </a:lnTo>
                  <a:moveTo>
                    <a:pt x="16" y="144"/>
                  </a:moveTo>
                  <a:lnTo>
                    <a:pt x="3727" y="144"/>
                  </a:lnTo>
                  <a:moveTo>
                    <a:pt x="16" y="147"/>
                  </a:moveTo>
                  <a:lnTo>
                    <a:pt x="3727" y="147"/>
                  </a:lnTo>
                  <a:moveTo>
                    <a:pt x="16" y="149"/>
                  </a:moveTo>
                  <a:lnTo>
                    <a:pt x="3727" y="149"/>
                  </a:lnTo>
                  <a:moveTo>
                    <a:pt x="16" y="151"/>
                  </a:moveTo>
                  <a:lnTo>
                    <a:pt x="3727" y="151"/>
                  </a:lnTo>
                  <a:moveTo>
                    <a:pt x="16" y="154"/>
                  </a:moveTo>
                  <a:lnTo>
                    <a:pt x="3727" y="154"/>
                  </a:lnTo>
                  <a:moveTo>
                    <a:pt x="16" y="156"/>
                  </a:moveTo>
                  <a:lnTo>
                    <a:pt x="3727" y="156"/>
                  </a:lnTo>
                  <a:moveTo>
                    <a:pt x="0" y="159"/>
                  </a:moveTo>
                  <a:lnTo>
                    <a:pt x="3727" y="159"/>
                  </a:lnTo>
                </a:path>
              </a:pathLst>
            </a:custGeom>
            <a:grpFill/>
            <a:ln w="1524">
              <a:solidFill>
                <a:srgbClr val="FEFEFE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073818E8-C1A7-4B7F-8D49-B213AB9C61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1" y="510"/>
              <a:ext cx="3725" cy="435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5">
              <a:extLst>
                <a:ext uri="{FF2B5EF4-FFF2-40B4-BE49-F238E27FC236}">
                  <a16:creationId xmlns:a16="http://schemas.microsoft.com/office/drawing/2014/main" id="{EC01F0D7-4514-4447-9CBD-B77E3EBC5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6" y="4868"/>
              <a:ext cx="3653" cy="51"/>
            </a:xfrm>
            <a:custGeom>
              <a:avLst/>
              <a:gdLst>
                <a:gd name="T0" fmla="+- 0 4956 4956"/>
                <a:gd name="T1" fmla="*/ T0 w 3653"/>
                <a:gd name="T2" fmla="+- 0 4868 4868"/>
                <a:gd name="T3" fmla="*/ 4868 h 51"/>
                <a:gd name="T4" fmla="+- 0 8609 4956"/>
                <a:gd name="T5" fmla="*/ T4 w 3653"/>
                <a:gd name="T6" fmla="+- 0 4868 4868"/>
                <a:gd name="T7" fmla="*/ 4868 h 51"/>
                <a:gd name="T8" fmla="+- 0 4956 4956"/>
                <a:gd name="T9" fmla="*/ T8 w 3653"/>
                <a:gd name="T10" fmla="+- 0 4870 4868"/>
                <a:gd name="T11" fmla="*/ 4870 h 51"/>
                <a:gd name="T12" fmla="+- 0 8609 4956"/>
                <a:gd name="T13" fmla="*/ T12 w 3653"/>
                <a:gd name="T14" fmla="+- 0 4870 4868"/>
                <a:gd name="T15" fmla="*/ 4870 h 51"/>
                <a:gd name="T16" fmla="+- 0 4956 4956"/>
                <a:gd name="T17" fmla="*/ T16 w 3653"/>
                <a:gd name="T18" fmla="+- 0 4873 4868"/>
                <a:gd name="T19" fmla="*/ 4873 h 51"/>
                <a:gd name="T20" fmla="+- 0 8609 4956"/>
                <a:gd name="T21" fmla="*/ T20 w 3653"/>
                <a:gd name="T22" fmla="+- 0 4873 4868"/>
                <a:gd name="T23" fmla="*/ 4873 h 51"/>
                <a:gd name="T24" fmla="+- 0 4956 4956"/>
                <a:gd name="T25" fmla="*/ T24 w 3653"/>
                <a:gd name="T26" fmla="+- 0 4875 4868"/>
                <a:gd name="T27" fmla="*/ 4875 h 51"/>
                <a:gd name="T28" fmla="+- 0 8609 4956"/>
                <a:gd name="T29" fmla="*/ T28 w 3653"/>
                <a:gd name="T30" fmla="+- 0 4875 4868"/>
                <a:gd name="T31" fmla="*/ 4875 h 51"/>
                <a:gd name="T32" fmla="+- 0 4966 4956"/>
                <a:gd name="T33" fmla="*/ T32 w 3653"/>
                <a:gd name="T34" fmla="+- 0 4878 4868"/>
                <a:gd name="T35" fmla="*/ 4878 h 51"/>
                <a:gd name="T36" fmla="+- 0 8609 4956"/>
                <a:gd name="T37" fmla="*/ T36 w 3653"/>
                <a:gd name="T38" fmla="+- 0 4878 4868"/>
                <a:gd name="T39" fmla="*/ 4878 h 51"/>
                <a:gd name="T40" fmla="+- 0 4966 4956"/>
                <a:gd name="T41" fmla="*/ T40 w 3653"/>
                <a:gd name="T42" fmla="+- 0 4880 4868"/>
                <a:gd name="T43" fmla="*/ 4880 h 51"/>
                <a:gd name="T44" fmla="+- 0 8609 4956"/>
                <a:gd name="T45" fmla="*/ T44 w 3653"/>
                <a:gd name="T46" fmla="+- 0 4880 4868"/>
                <a:gd name="T47" fmla="*/ 4880 h 51"/>
                <a:gd name="T48" fmla="+- 0 4966 4956"/>
                <a:gd name="T49" fmla="*/ T48 w 3653"/>
                <a:gd name="T50" fmla="+- 0 4882 4868"/>
                <a:gd name="T51" fmla="*/ 4882 h 51"/>
                <a:gd name="T52" fmla="+- 0 8609 4956"/>
                <a:gd name="T53" fmla="*/ T52 w 3653"/>
                <a:gd name="T54" fmla="+- 0 4882 4868"/>
                <a:gd name="T55" fmla="*/ 4882 h 51"/>
                <a:gd name="T56" fmla="+- 0 4966 4956"/>
                <a:gd name="T57" fmla="*/ T56 w 3653"/>
                <a:gd name="T58" fmla="+- 0 4885 4868"/>
                <a:gd name="T59" fmla="*/ 4885 h 51"/>
                <a:gd name="T60" fmla="+- 0 8609 4956"/>
                <a:gd name="T61" fmla="*/ T60 w 3653"/>
                <a:gd name="T62" fmla="+- 0 4885 4868"/>
                <a:gd name="T63" fmla="*/ 4885 h 51"/>
                <a:gd name="T64" fmla="+- 0 4985 4956"/>
                <a:gd name="T65" fmla="*/ T64 w 3653"/>
                <a:gd name="T66" fmla="+- 0 4887 4868"/>
                <a:gd name="T67" fmla="*/ 4887 h 51"/>
                <a:gd name="T68" fmla="+- 0 8609 4956"/>
                <a:gd name="T69" fmla="*/ T68 w 3653"/>
                <a:gd name="T70" fmla="+- 0 4887 4868"/>
                <a:gd name="T71" fmla="*/ 4887 h 51"/>
                <a:gd name="T72" fmla="+- 0 4985 4956"/>
                <a:gd name="T73" fmla="*/ T72 w 3653"/>
                <a:gd name="T74" fmla="+- 0 4890 4868"/>
                <a:gd name="T75" fmla="*/ 4890 h 51"/>
                <a:gd name="T76" fmla="+- 0 8609 4956"/>
                <a:gd name="T77" fmla="*/ T76 w 3653"/>
                <a:gd name="T78" fmla="+- 0 4890 4868"/>
                <a:gd name="T79" fmla="*/ 4890 h 51"/>
                <a:gd name="T80" fmla="+- 0 4985 4956"/>
                <a:gd name="T81" fmla="*/ T80 w 3653"/>
                <a:gd name="T82" fmla="+- 0 4892 4868"/>
                <a:gd name="T83" fmla="*/ 4892 h 51"/>
                <a:gd name="T84" fmla="+- 0 8609 4956"/>
                <a:gd name="T85" fmla="*/ T84 w 3653"/>
                <a:gd name="T86" fmla="+- 0 4892 4868"/>
                <a:gd name="T87" fmla="*/ 4892 h 51"/>
                <a:gd name="T88" fmla="+- 0 4985 4956"/>
                <a:gd name="T89" fmla="*/ T88 w 3653"/>
                <a:gd name="T90" fmla="+- 0 4894 4868"/>
                <a:gd name="T91" fmla="*/ 4894 h 51"/>
                <a:gd name="T92" fmla="+- 0 8609 4956"/>
                <a:gd name="T93" fmla="*/ T92 w 3653"/>
                <a:gd name="T94" fmla="+- 0 4894 4868"/>
                <a:gd name="T95" fmla="*/ 4894 h 51"/>
                <a:gd name="T96" fmla="+- 0 5004 4956"/>
                <a:gd name="T97" fmla="*/ T96 w 3653"/>
                <a:gd name="T98" fmla="+- 0 4897 4868"/>
                <a:gd name="T99" fmla="*/ 4897 h 51"/>
                <a:gd name="T100" fmla="+- 0 8609 4956"/>
                <a:gd name="T101" fmla="*/ T100 w 3653"/>
                <a:gd name="T102" fmla="+- 0 4897 4868"/>
                <a:gd name="T103" fmla="*/ 4897 h 51"/>
                <a:gd name="T104" fmla="+- 0 5004 4956"/>
                <a:gd name="T105" fmla="*/ T104 w 3653"/>
                <a:gd name="T106" fmla="+- 0 4899 4868"/>
                <a:gd name="T107" fmla="*/ 4899 h 51"/>
                <a:gd name="T108" fmla="+- 0 8609 4956"/>
                <a:gd name="T109" fmla="*/ T108 w 3653"/>
                <a:gd name="T110" fmla="+- 0 4899 4868"/>
                <a:gd name="T111" fmla="*/ 4899 h 51"/>
                <a:gd name="T112" fmla="+- 0 5004 4956"/>
                <a:gd name="T113" fmla="*/ T112 w 3653"/>
                <a:gd name="T114" fmla="+- 0 4902 4868"/>
                <a:gd name="T115" fmla="*/ 4902 h 51"/>
                <a:gd name="T116" fmla="+- 0 8609 4956"/>
                <a:gd name="T117" fmla="*/ T116 w 3653"/>
                <a:gd name="T118" fmla="+- 0 4902 4868"/>
                <a:gd name="T119" fmla="*/ 4902 h 51"/>
                <a:gd name="T120" fmla="+- 0 5004 4956"/>
                <a:gd name="T121" fmla="*/ T120 w 3653"/>
                <a:gd name="T122" fmla="+- 0 4904 4868"/>
                <a:gd name="T123" fmla="*/ 4904 h 51"/>
                <a:gd name="T124" fmla="+- 0 8609 4956"/>
                <a:gd name="T125" fmla="*/ T124 w 3653"/>
                <a:gd name="T126" fmla="+- 0 4904 4868"/>
                <a:gd name="T127" fmla="*/ 4904 h 51"/>
                <a:gd name="T128" fmla="+- 0 5033 4956"/>
                <a:gd name="T129" fmla="*/ T128 w 3653"/>
                <a:gd name="T130" fmla="+- 0 4906 4868"/>
                <a:gd name="T131" fmla="*/ 4906 h 51"/>
                <a:gd name="T132" fmla="+- 0 8609 4956"/>
                <a:gd name="T133" fmla="*/ T132 w 3653"/>
                <a:gd name="T134" fmla="+- 0 4906 4868"/>
                <a:gd name="T135" fmla="*/ 4906 h 51"/>
                <a:gd name="T136" fmla="+- 0 5033 4956"/>
                <a:gd name="T137" fmla="*/ T136 w 3653"/>
                <a:gd name="T138" fmla="+- 0 4909 4868"/>
                <a:gd name="T139" fmla="*/ 4909 h 51"/>
                <a:gd name="T140" fmla="+- 0 8609 4956"/>
                <a:gd name="T141" fmla="*/ T140 w 3653"/>
                <a:gd name="T142" fmla="+- 0 4909 4868"/>
                <a:gd name="T143" fmla="*/ 4909 h 51"/>
                <a:gd name="T144" fmla="+- 0 5033 4956"/>
                <a:gd name="T145" fmla="*/ T144 w 3653"/>
                <a:gd name="T146" fmla="+- 0 4911 4868"/>
                <a:gd name="T147" fmla="*/ 4911 h 51"/>
                <a:gd name="T148" fmla="+- 0 8609 4956"/>
                <a:gd name="T149" fmla="*/ T148 w 3653"/>
                <a:gd name="T150" fmla="+- 0 4911 4868"/>
                <a:gd name="T151" fmla="*/ 4911 h 51"/>
                <a:gd name="T152" fmla="+- 0 5033 4956"/>
                <a:gd name="T153" fmla="*/ T152 w 3653"/>
                <a:gd name="T154" fmla="+- 0 4914 4868"/>
                <a:gd name="T155" fmla="*/ 4914 h 51"/>
                <a:gd name="T156" fmla="+- 0 8609 4956"/>
                <a:gd name="T157" fmla="*/ T156 w 3653"/>
                <a:gd name="T158" fmla="+- 0 4914 4868"/>
                <a:gd name="T159" fmla="*/ 4914 h 51"/>
                <a:gd name="T160" fmla="+- 0 5100 4956"/>
                <a:gd name="T161" fmla="*/ T160 w 3653"/>
                <a:gd name="T162" fmla="+- 0 4916 4868"/>
                <a:gd name="T163" fmla="*/ 4916 h 51"/>
                <a:gd name="T164" fmla="+- 0 8609 4956"/>
                <a:gd name="T165" fmla="*/ T164 w 3653"/>
                <a:gd name="T166" fmla="+- 0 4916 4868"/>
                <a:gd name="T167" fmla="*/ 4916 h 51"/>
                <a:gd name="T168" fmla="+- 0 5100 4956"/>
                <a:gd name="T169" fmla="*/ T168 w 3653"/>
                <a:gd name="T170" fmla="+- 0 4918 4868"/>
                <a:gd name="T171" fmla="*/ 4918 h 51"/>
                <a:gd name="T172" fmla="+- 0 8609 4956"/>
                <a:gd name="T173" fmla="*/ T172 w 3653"/>
                <a:gd name="T174" fmla="+- 0 4918 4868"/>
                <a:gd name="T175" fmla="*/ 4918 h 5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</a:cxnLst>
              <a:rect l="0" t="0" r="r" b="b"/>
              <a:pathLst>
                <a:path w="3653" h="51">
                  <a:moveTo>
                    <a:pt x="0" y="0"/>
                  </a:moveTo>
                  <a:lnTo>
                    <a:pt x="3653" y="0"/>
                  </a:lnTo>
                  <a:moveTo>
                    <a:pt x="0" y="2"/>
                  </a:moveTo>
                  <a:lnTo>
                    <a:pt x="3653" y="2"/>
                  </a:lnTo>
                  <a:moveTo>
                    <a:pt x="0" y="5"/>
                  </a:moveTo>
                  <a:lnTo>
                    <a:pt x="3653" y="5"/>
                  </a:lnTo>
                  <a:moveTo>
                    <a:pt x="0" y="7"/>
                  </a:moveTo>
                  <a:lnTo>
                    <a:pt x="3653" y="7"/>
                  </a:lnTo>
                  <a:moveTo>
                    <a:pt x="10" y="10"/>
                  </a:moveTo>
                  <a:lnTo>
                    <a:pt x="3653" y="10"/>
                  </a:lnTo>
                  <a:moveTo>
                    <a:pt x="10" y="12"/>
                  </a:moveTo>
                  <a:lnTo>
                    <a:pt x="3653" y="12"/>
                  </a:lnTo>
                  <a:moveTo>
                    <a:pt x="10" y="14"/>
                  </a:moveTo>
                  <a:lnTo>
                    <a:pt x="3653" y="14"/>
                  </a:lnTo>
                  <a:moveTo>
                    <a:pt x="10" y="17"/>
                  </a:moveTo>
                  <a:lnTo>
                    <a:pt x="3653" y="17"/>
                  </a:lnTo>
                  <a:moveTo>
                    <a:pt x="29" y="19"/>
                  </a:moveTo>
                  <a:lnTo>
                    <a:pt x="3653" y="19"/>
                  </a:lnTo>
                  <a:moveTo>
                    <a:pt x="29" y="22"/>
                  </a:moveTo>
                  <a:lnTo>
                    <a:pt x="3653" y="22"/>
                  </a:lnTo>
                  <a:moveTo>
                    <a:pt x="29" y="24"/>
                  </a:moveTo>
                  <a:lnTo>
                    <a:pt x="3653" y="24"/>
                  </a:lnTo>
                  <a:moveTo>
                    <a:pt x="29" y="26"/>
                  </a:moveTo>
                  <a:lnTo>
                    <a:pt x="3653" y="26"/>
                  </a:lnTo>
                  <a:moveTo>
                    <a:pt x="48" y="29"/>
                  </a:moveTo>
                  <a:lnTo>
                    <a:pt x="3653" y="29"/>
                  </a:lnTo>
                  <a:moveTo>
                    <a:pt x="48" y="31"/>
                  </a:moveTo>
                  <a:lnTo>
                    <a:pt x="3653" y="31"/>
                  </a:lnTo>
                  <a:moveTo>
                    <a:pt x="48" y="34"/>
                  </a:moveTo>
                  <a:lnTo>
                    <a:pt x="3653" y="34"/>
                  </a:lnTo>
                  <a:moveTo>
                    <a:pt x="48" y="36"/>
                  </a:moveTo>
                  <a:lnTo>
                    <a:pt x="3653" y="36"/>
                  </a:lnTo>
                  <a:moveTo>
                    <a:pt x="77" y="38"/>
                  </a:moveTo>
                  <a:lnTo>
                    <a:pt x="3653" y="38"/>
                  </a:lnTo>
                  <a:moveTo>
                    <a:pt x="77" y="41"/>
                  </a:moveTo>
                  <a:lnTo>
                    <a:pt x="3653" y="41"/>
                  </a:lnTo>
                  <a:moveTo>
                    <a:pt x="77" y="43"/>
                  </a:moveTo>
                  <a:lnTo>
                    <a:pt x="3653" y="43"/>
                  </a:lnTo>
                  <a:moveTo>
                    <a:pt x="77" y="46"/>
                  </a:moveTo>
                  <a:lnTo>
                    <a:pt x="3653" y="46"/>
                  </a:lnTo>
                  <a:moveTo>
                    <a:pt x="144" y="48"/>
                  </a:moveTo>
                  <a:lnTo>
                    <a:pt x="3653" y="48"/>
                  </a:lnTo>
                  <a:moveTo>
                    <a:pt x="144" y="50"/>
                  </a:moveTo>
                  <a:lnTo>
                    <a:pt x="3653" y="50"/>
                  </a:lnTo>
                </a:path>
              </a:pathLst>
            </a:custGeom>
            <a:grpFill/>
            <a:ln w="1524">
              <a:solidFill>
                <a:srgbClr val="FEFEFE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AutoShape 6">
              <a:extLst>
                <a:ext uri="{FF2B5EF4-FFF2-40B4-BE49-F238E27FC236}">
                  <a16:creationId xmlns:a16="http://schemas.microsoft.com/office/drawing/2014/main" id="{1FF58CA6-D109-430F-9BC1-3FA3315A16E8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6" y="351"/>
              <a:ext cx="2813" cy="159"/>
            </a:xfrm>
            <a:custGeom>
              <a:avLst/>
              <a:gdLst>
                <a:gd name="T0" fmla="+- 0 8606 8606"/>
                <a:gd name="T1" fmla="*/ T0 w 2813"/>
                <a:gd name="T2" fmla="+- 0 354 351"/>
                <a:gd name="T3" fmla="*/ 354 h 159"/>
                <a:gd name="T4" fmla="+- 0 11268 8606"/>
                <a:gd name="T5" fmla="*/ T4 w 2813"/>
                <a:gd name="T6" fmla="+- 0 356 351"/>
                <a:gd name="T7" fmla="*/ 356 h 159"/>
                <a:gd name="T8" fmla="+- 0 8606 8606"/>
                <a:gd name="T9" fmla="*/ T8 w 2813"/>
                <a:gd name="T10" fmla="+- 0 361 351"/>
                <a:gd name="T11" fmla="*/ 361 h 159"/>
                <a:gd name="T12" fmla="+- 0 11268 8606"/>
                <a:gd name="T13" fmla="*/ T12 w 2813"/>
                <a:gd name="T14" fmla="+- 0 363 351"/>
                <a:gd name="T15" fmla="*/ 363 h 159"/>
                <a:gd name="T16" fmla="+- 0 8606 8606"/>
                <a:gd name="T17" fmla="*/ T16 w 2813"/>
                <a:gd name="T18" fmla="+- 0 368 351"/>
                <a:gd name="T19" fmla="*/ 368 h 159"/>
                <a:gd name="T20" fmla="+- 0 11297 8606"/>
                <a:gd name="T21" fmla="*/ T20 w 2813"/>
                <a:gd name="T22" fmla="+- 0 370 351"/>
                <a:gd name="T23" fmla="*/ 370 h 159"/>
                <a:gd name="T24" fmla="+- 0 8606 8606"/>
                <a:gd name="T25" fmla="*/ T24 w 2813"/>
                <a:gd name="T26" fmla="+- 0 375 351"/>
                <a:gd name="T27" fmla="*/ 375 h 159"/>
                <a:gd name="T28" fmla="+- 0 11316 8606"/>
                <a:gd name="T29" fmla="*/ T28 w 2813"/>
                <a:gd name="T30" fmla="+- 0 378 351"/>
                <a:gd name="T31" fmla="*/ 378 h 159"/>
                <a:gd name="T32" fmla="+- 0 8606 8606"/>
                <a:gd name="T33" fmla="*/ T32 w 2813"/>
                <a:gd name="T34" fmla="+- 0 382 351"/>
                <a:gd name="T35" fmla="*/ 382 h 159"/>
                <a:gd name="T36" fmla="+- 0 11335 8606"/>
                <a:gd name="T37" fmla="*/ T36 w 2813"/>
                <a:gd name="T38" fmla="+- 0 385 351"/>
                <a:gd name="T39" fmla="*/ 385 h 159"/>
                <a:gd name="T40" fmla="+- 0 8606 8606"/>
                <a:gd name="T41" fmla="*/ T40 w 2813"/>
                <a:gd name="T42" fmla="+- 0 390 351"/>
                <a:gd name="T43" fmla="*/ 390 h 159"/>
                <a:gd name="T44" fmla="+- 0 11335 8606"/>
                <a:gd name="T45" fmla="*/ T44 w 2813"/>
                <a:gd name="T46" fmla="+- 0 392 351"/>
                <a:gd name="T47" fmla="*/ 392 h 159"/>
                <a:gd name="T48" fmla="+- 0 8606 8606"/>
                <a:gd name="T49" fmla="*/ T48 w 2813"/>
                <a:gd name="T50" fmla="+- 0 397 351"/>
                <a:gd name="T51" fmla="*/ 397 h 159"/>
                <a:gd name="T52" fmla="+- 0 11345 8606"/>
                <a:gd name="T53" fmla="*/ T52 w 2813"/>
                <a:gd name="T54" fmla="+- 0 399 351"/>
                <a:gd name="T55" fmla="*/ 399 h 159"/>
                <a:gd name="T56" fmla="+- 0 8606 8606"/>
                <a:gd name="T57" fmla="*/ T56 w 2813"/>
                <a:gd name="T58" fmla="+- 0 404 351"/>
                <a:gd name="T59" fmla="*/ 404 h 159"/>
                <a:gd name="T60" fmla="+- 0 11354 8606"/>
                <a:gd name="T61" fmla="*/ T60 w 2813"/>
                <a:gd name="T62" fmla="+- 0 406 351"/>
                <a:gd name="T63" fmla="*/ 406 h 159"/>
                <a:gd name="T64" fmla="+- 0 8606 8606"/>
                <a:gd name="T65" fmla="*/ T64 w 2813"/>
                <a:gd name="T66" fmla="+- 0 411 351"/>
                <a:gd name="T67" fmla="*/ 411 h 159"/>
                <a:gd name="T68" fmla="+- 0 11364 8606"/>
                <a:gd name="T69" fmla="*/ T68 w 2813"/>
                <a:gd name="T70" fmla="+- 0 414 351"/>
                <a:gd name="T71" fmla="*/ 414 h 159"/>
                <a:gd name="T72" fmla="+- 0 8606 8606"/>
                <a:gd name="T73" fmla="*/ T72 w 2813"/>
                <a:gd name="T74" fmla="+- 0 418 351"/>
                <a:gd name="T75" fmla="*/ 418 h 159"/>
                <a:gd name="T76" fmla="+- 0 11364 8606"/>
                <a:gd name="T77" fmla="*/ T76 w 2813"/>
                <a:gd name="T78" fmla="+- 0 421 351"/>
                <a:gd name="T79" fmla="*/ 421 h 159"/>
                <a:gd name="T80" fmla="+- 0 8606 8606"/>
                <a:gd name="T81" fmla="*/ T80 w 2813"/>
                <a:gd name="T82" fmla="+- 0 426 351"/>
                <a:gd name="T83" fmla="*/ 426 h 159"/>
                <a:gd name="T84" fmla="+- 0 11374 8606"/>
                <a:gd name="T85" fmla="*/ T84 w 2813"/>
                <a:gd name="T86" fmla="+- 0 428 351"/>
                <a:gd name="T87" fmla="*/ 428 h 159"/>
                <a:gd name="T88" fmla="+- 0 8606 8606"/>
                <a:gd name="T89" fmla="*/ T88 w 2813"/>
                <a:gd name="T90" fmla="+- 0 433 351"/>
                <a:gd name="T91" fmla="*/ 433 h 159"/>
                <a:gd name="T92" fmla="+- 0 11383 8606"/>
                <a:gd name="T93" fmla="*/ T92 w 2813"/>
                <a:gd name="T94" fmla="+- 0 435 351"/>
                <a:gd name="T95" fmla="*/ 435 h 159"/>
                <a:gd name="T96" fmla="+- 0 8606 8606"/>
                <a:gd name="T97" fmla="*/ T96 w 2813"/>
                <a:gd name="T98" fmla="+- 0 440 351"/>
                <a:gd name="T99" fmla="*/ 440 h 159"/>
                <a:gd name="T100" fmla="+- 0 11383 8606"/>
                <a:gd name="T101" fmla="*/ T100 w 2813"/>
                <a:gd name="T102" fmla="+- 0 442 351"/>
                <a:gd name="T103" fmla="*/ 442 h 159"/>
                <a:gd name="T104" fmla="+- 0 8606 8606"/>
                <a:gd name="T105" fmla="*/ T104 w 2813"/>
                <a:gd name="T106" fmla="+- 0 447 351"/>
                <a:gd name="T107" fmla="*/ 447 h 159"/>
                <a:gd name="T108" fmla="+- 0 11383 8606"/>
                <a:gd name="T109" fmla="*/ T108 w 2813"/>
                <a:gd name="T110" fmla="+- 0 450 351"/>
                <a:gd name="T111" fmla="*/ 450 h 159"/>
                <a:gd name="T112" fmla="+- 0 8606 8606"/>
                <a:gd name="T113" fmla="*/ T112 w 2813"/>
                <a:gd name="T114" fmla="+- 0 454 351"/>
                <a:gd name="T115" fmla="*/ 454 h 159"/>
                <a:gd name="T116" fmla="+- 0 11393 8606"/>
                <a:gd name="T117" fmla="*/ T116 w 2813"/>
                <a:gd name="T118" fmla="+- 0 457 351"/>
                <a:gd name="T119" fmla="*/ 457 h 159"/>
                <a:gd name="T120" fmla="+- 0 8606 8606"/>
                <a:gd name="T121" fmla="*/ T120 w 2813"/>
                <a:gd name="T122" fmla="+- 0 462 351"/>
                <a:gd name="T123" fmla="*/ 462 h 159"/>
                <a:gd name="T124" fmla="+- 0 11393 8606"/>
                <a:gd name="T125" fmla="*/ T124 w 2813"/>
                <a:gd name="T126" fmla="+- 0 464 351"/>
                <a:gd name="T127" fmla="*/ 464 h 159"/>
                <a:gd name="T128" fmla="+- 0 8606 8606"/>
                <a:gd name="T129" fmla="*/ T128 w 2813"/>
                <a:gd name="T130" fmla="+- 0 469 351"/>
                <a:gd name="T131" fmla="*/ 469 h 159"/>
                <a:gd name="T132" fmla="+- 0 11402 8606"/>
                <a:gd name="T133" fmla="*/ T132 w 2813"/>
                <a:gd name="T134" fmla="+- 0 471 351"/>
                <a:gd name="T135" fmla="*/ 471 h 159"/>
                <a:gd name="T136" fmla="+- 0 8606 8606"/>
                <a:gd name="T137" fmla="*/ T136 w 2813"/>
                <a:gd name="T138" fmla="+- 0 476 351"/>
                <a:gd name="T139" fmla="*/ 476 h 159"/>
                <a:gd name="T140" fmla="+- 0 11402 8606"/>
                <a:gd name="T141" fmla="*/ T140 w 2813"/>
                <a:gd name="T142" fmla="+- 0 478 351"/>
                <a:gd name="T143" fmla="*/ 478 h 159"/>
                <a:gd name="T144" fmla="+- 0 8606 8606"/>
                <a:gd name="T145" fmla="*/ T144 w 2813"/>
                <a:gd name="T146" fmla="+- 0 483 351"/>
                <a:gd name="T147" fmla="*/ 483 h 159"/>
                <a:gd name="T148" fmla="+- 0 11402 8606"/>
                <a:gd name="T149" fmla="*/ T148 w 2813"/>
                <a:gd name="T150" fmla="+- 0 486 351"/>
                <a:gd name="T151" fmla="*/ 486 h 159"/>
                <a:gd name="T152" fmla="+- 0 8606 8606"/>
                <a:gd name="T153" fmla="*/ T152 w 2813"/>
                <a:gd name="T154" fmla="+- 0 490 351"/>
                <a:gd name="T155" fmla="*/ 490 h 159"/>
                <a:gd name="T156" fmla="+- 0 11402 8606"/>
                <a:gd name="T157" fmla="*/ T156 w 2813"/>
                <a:gd name="T158" fmla="+- 0 493 351"/>
                <a:gd name="T159" fmla="*/ 493 h 159"/>
                <a:gd name="T160" fmla="+- 0 8606 8606"/>
                <a:gd name="T161" fmla="*/ T160 w 2813"/>
                <a:gd name="T162" fmla="+- 0 498 351"/>
                <a:gd name="T163" fmla="*/ 498 h 159"/>
                <a:gd name="T164" fmla="+- 0 11402 8606"/>
                <a:gd name="T165" fmla="*/ T164 w 2813"/>
                <a:gd name="T166" fmla="+- 0 500 351"/>
                <a:gd name="T167" fmla="*/ 500 h 159"/>
                <a:gd name="T168" fmla="+- 0 8606 8606"/>
                <a:gd name="T169" fmla="*/ T168 w 2813"/>
                <a:gd name="T170" fmla="+- 0 505 351"/>
                <a:gd name="T171" fmla="*/ 505 h 159"/>
                <a:gd name="T172" fmla="+- 0 11402 8606"/>
                <a:gd name="T173" fmla="*/ T172 w 2813"/>
                <a:gd name="T174" fmla="+- 0 507 351"/>
                <a:gd name="T175" fmla="*/ 507 h 15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</a:cxnLst>
              <a:rect l="0" t="0" r="r" b="b"/>
              <a:pathLst>
                <a:path w="2813" h="159">
                  <a:moveTo>
                    <a:pt x="0" y="0"/>
                  </a:moveTo>
                  <a:lnTo>
                    <a:pt x="2595" y="0"/>
                  </a:lnTo>
                  <a:moveTo>
                    <a:pt x="0" y="3"/>
                  </a:moveTo>
                  <a:lnTo>
                    <a:pt x="2595" y="3"/>
                  </a:lnTo>
                  <a:moveTo>
                    <a:pt x="0" y="5"/>
                  </a:moveTo>
                  <a:lnTo>
                    <a:pt x="2662" y="5"/>
                  </a:lnTo>
                  <a:moveTo>
                    <a:pt x="0" y="7"/>
                  </a:moveTo>
                  <a:lnTo>
                    <a:pt x="2662" y="7"/>
                  </a:lnTo>
                  <a:moveTo>
                    <a:pt x="0" y="10"/>
                  </a:moveTo>
                  <a:lnTo>
                    <a:pt x="2662" y="10"/>
                  </a:lnTo>
                  <a:moveTo>
                    <a:pt x="0" y="12"/>
                  </a:moveTo>
                  <a:lnTo>
                    <a:pt x="2662" y="12"/>
                  </a:lnTo>
                  <a:moveTo>
                    <a:pt x="0" y="15"/>
                  </a:moveTo>
                  <a:lnTo>
                    <a:pt x="2691" y="15"/>
                  </a:lnTo>
                  <a:moveTo>
                    <a:pt x="0" y="17"/>
                  </a:moveTo>
                  <a:lnTo>
                    <a:pt x="2691" y="17"/>
                  </a:lnTo>
                  <a:moveTo>
                    <a:pt x="0" y="19"/>
                  </a:moveTo>
                  <a:lnTo>
                    <a:pt x="2691" y="19"/>
                  </a:lnTo>
                  <a:moveTo>
                    <a:pt x="0" y="22"/>
                  </a:moveTo>
                  <a:lnTo>
                    <a:pt x="2691" y="22"/>
                  </a:lnTo>
                  <a:moveTo>
                    <a:pt x="0" y="24"/>
                  </a:moveTo>
                  <a:lnTo>
                    <a:pt x="2710" y="24"/>
                  </a:lnTo>
                  <a:moveTo>
                    <a:pt x="0" y="27"/>
                  </a:moveTo>
                  <a:lnTo>
                    <a:pt x="2710" y="27"/>
                  </a:lnTo>
                  <a:moveTo>
                    <a:pt x="0" y="29"/>
                  </a:moveTo>
                  <a:lnTo>
                    <a:pt x="2710" y="29"/>
                  </a:lnTo>
                  <a:moveTo>
                    <a:pt x="0" y="31"/>
                  </a:moveTo>
                  <a:lnTo>
                    <a:pt x="2710" y="31"/>
                  </a:lnTo>
                  <a:moveTo>
                    <a:pt x="0" y="34"/>
                  </a:moveTo>
                  <a:lnTo>
                    <a:pt x="2729" y="34"/>
                  </a:lnTo>
                  <a:moveTo>
                    <a:pt x="0" y="36"/>
                  </a:moveTo>
                  <a:lnTo>
                    <a:pt x="2729" y="36"/>
                  </a:lnTo>
                  <a:moveTo>
                    <a:pt x="0" y="39"/>
                  </a:moveTo>
                  <a:lnTo>
                    <a:pt x="2729" y="39"/>
                  </a:lnTo>
                  <a:moveTo>
                    <a:pt x="0" y="41"/>
                  </a:moveTo>
                  <a:lnTo>
                    <a:pt x="2729" y="41"/>
                  </a:lnTo>
                  <a:moveTo>
                    <a:pt x="0" y="43"/>
                  </a:moveTo>
                  <a:lnTo>
                    <a:pt x="2739" y="43"/>
                  </a:lnTo>
                  <a:moveTo>
                    <a:pt x="0" y="46"/>
                  </a:moveTo>
                  <a:lnTo>
                    <a:pt x="2739" y="46"/>
                  </a:lnTo>
                  <a:moveTo>
                    <a:pt x="0" y="48"/>
                  </a:moveTo>
                  <a:lnTo>
                    <a:pt x="2739" y="48"/>
                  </a:lnTo>
                  <a:moveTo>
                    <a:pt x="0" y="51"/>
                  </a:moveTo>
                  <a:lnTo>
                    <a:pt x="2739" y="51"/>
                  </a:lnTo>
                  <a:moveTo>
                    <a:pt x="0" y="53"/>
                  </a:moveTo>
                  <a:lnTo>
                    <a:pt x="2748" y="53"/>
                  </a:lnTo>
                  <a:moveTo>
                    <a:pt x="0" y="55"/>
                  </a:moveTo>
                  <a:lnTo>
                    <a:pt x="2748" y="55"/>
                  </a:lnTo>
                  <a:moveTo>
                    <a:pt x="0" y="58"/>
                  </a:moveTo>
                  <a:lnTo>
                    <a:pt x="2748" y="58"/>
                  </a:lnTo>
                  <a:moveTo>
                    <a:pt x="0" y="60"/>
                  </a:moveTo>
                  <a:lnTo>
                    <a:pt x="2748" y="60"/>
                  </a:lnTo>
                  <a:moveTo>
                    <a:pt x="0" y="63"/>
                  </a:moveTo>
                  <a:lnTo>
                    <a:pt x="2758" y="63"/>
                  </a:lnTo>
                  <a:moveTo>
                    <a:pt x="0" y="65"/>
                  </a:moveTo>
                  <a:lnTo>
                    <a:pt x="2758" y="65"/>
                  </a:lnTo>
                  <a:moveTo>
                    <a:pt x="0" y="67"/>
                  </a:moveTo>
                  <a:lnTo>
                    <a:pt x="2758" y="67"/>
                  </a:lnTo>
                  <a:moveTo>
                    <a:pt x="0" y="70"/>
                  </a:moveTo>
                  <a:lnTo>
                    <a:pt x="2758" y="70"/>
                  </a:lnTo>
                  <a:moveTo>
                    <a:pt x="0" y="72"/>
                  </a:moveTo>
                  <a:lnTo>
                    <a:pt x="2768" y="72"/>
                  </a:lnTo>
                  <a:moveTo>
                    <a:pt x="0" y="75"/>
                  </a:moveTo>
                  <a:lnTo>
                    <a:pt x="2768" y="75"/>
                  </a:lnTo>
                  <a:moveTo>
                    <a:pt x="0" y="77"/>
                  </a:moveTo>
                  <a:lnTo>
                    <a:pt x="2768" y="77"/>
                  </a:lnTo>
                  <a:moveTo>
                    <a:pt x="0" y="79"/>
                  </a:moveTo>
                  <a:lnTo>
                    <a:pt x="2768" y="79"/>
                  </a:lnTo>
                  <a:moveTo>
                    <a:pt x="0" y="82"/>
                  </a:moveTo>
                  <a:lnTo>
                    <a:pt x="2777" y="82"/>
                  </a:lnTo>
                  <a:moveTo>
                    <a:pt x="0" y="84"/>
                  </a:moveTo>
                  <a:lnTo>
                    <a:pt x="2777" y="84"/>
                  </a:lnTo>
                  <a:moveTo>
                    <a:pt x="0" y="87"/>
                  </a:moveTo>
                  <a:lnTo>
                    <a:pt x="2777" y="87"/>
                  </a:lnTo>
                  <a:moveTo>
                    <a:pt x="0" y="89"/>
                  </a:moveTo>
                  <a:lnTo>
                    <a:pt x="2777" y="89"/>
                  </a:lnTo>
                  <a:moveTo>
                    <a:pt x="0" y="91"/>
                  </a:moveTo>
                  <a:lnTo>
                    <a:pt x="2777" y="91"/>
                  </a:lnTo>
                  <a:moveTo>
                    <a:pt x="0" y="94"/>
                  </a:moveTo>
                  <a:lnTo>
                    <a:pt x="2777" y="94"/>
                  </a:lnTo>
                  <a:moveTo>
                    <a:pt x="0" y="96"/>
                  </a:moveTo>
                  <a:lnTo>
                    <a:pt x="2777" y="96"/>
                  </a:lnTo>
                  <a:moveTo>
                    <a:pt x="0" y="99"/>
                  </a:moveTo>
                  <a:lnTo>
                    <a:pt x="2777" y="99"/>
                  </a:lnTo>
                  <a:moveTo>
                    <a:pt x="0" y="101"/>
                  </a:moveTo>
                  <a:lnTo>
                    <a:pt x="2787" y="101"/>
                  </a:lnTo>
                  <a:moveTo>
                    <a:pt x="0" y="103"/>
                  </a:moveTo>
                  <a:lnTo>
                    <a:pt x="2787" y="103"/>
                  </a:lnTo>
                  <a:moveTo>
                    <a:pt x="0" y="106"/>
                  </a:moveTo>
                  <a:lnTo>
                    <a:pt x="2787" y="106"/>
                  </a:lnTo>
                  <a:moveTo>
                    <a:pt x="0" y="108"/>
                  </a:moveTo>
                  <a:lnTo>
                    <a:pt x="2787" y="108"/>
                  </a:lnTo>
                  <a:moveTo>
                    <a:pt x="0" y="111"/>
                  </a:moveTo>
                  <a:lnTo>
                    <a:pt x="2787" y="111"/>
                  </a:lnTo>
                  <a:moveTo>
                    <a:pt x="0" y="113"/>
                  </a:moveTo>
                  <a:lnTo>
                    <a:pt x="2787" y="113"/>
                  </a:lnTo>
                  <a:moveTo>
                    <a:pt x="0" y="115"/>
                  </a:moveTo>
                  <a:lnTo>
                    <a:pt x="2787" y="115"/>
                  </a:lnTo>
                  <a:moveTo>
                    <a:pt x="0" y="118"/>
                  </a:moveTo>
                  <a:lnTo>
                    <a:pt x="2787" y="118"/>
                  </a:lnTo>
                  <a:moveTo>
                    <a:pt x="0" y="120"/>
                  </a:moveTo>
                  <a:lnTo>
                    <a:pt x="2796" y="120"/>
                  </a:lnTo>
                  <a:moveTo>
                    <a:pt x="0" y="123"/>
                  </a:moveTo>
                  <a:lnTo>
                    <a:pt x="2796" y="123"/>
                  </a:lnTo>
                  <a:moveTo>
                    <a:pt x="0" y="125"/>
                  </a:moveTo>
                  <a:lnTo>
                    <a:pt x="2796" y="125"/>
                  </a:lnTo>
                  <a:moveTo>
                    <a:pt x="0" y="127"/>
                  </a:moveTo>
                  <a:lnTo>
                    <a:pt x="2796" y="127"/>
                  </a:lnTo>
                  <a:moveTo>
                    <a:pt x="0" y="130"/>
                  </a:moveTo>
                  <a:lnTo>
                    <a:pt x="2796" y="130"/>
                  </a:lnTo>
                  <a:moveTo>
                    <a:pt x="0" y="132"/>
                  </a:moveTo>
                  <a:lnTo>
                    <a:pt x="2796" y="132"/>
                  </a:lnTo>
                  <a:moveTo>
                    <a:pt x="0" y="135"/>
                  </a:moveTo>
                  <a:lnTo>
                    <a:pt x="2796" y="135"/>
                  </a:lnTo>
                  <a:moveTo>
                    <a:pt x="0" y="137"/>
                  </a:moveTo>
                  <a:lnTo>
                    <a:pt x="2796" y="137"/>
                  </a:lnTo>
                  <a:moveTo>
                    <a:pt x="0" y="139"/>
                  </a:moveTo>
                  <a:lnTo>
                    <a:pt x="2796" y="139"/>
                  </a:lnTo>
                  <a:moveTo>
                    <a:pt x="0" y="142"/>
                  </a:moveTo>
                  <a:lnTo>
                    <a:pt x="2796" y="142"/>
                  </a:lnTo>
                  <a:moveTo>
                    <a:pt x="0" y="144"/>
                  </a:moveTo>
                  <a:lnTo>
                    <a:pt x="2796" y="144"/>
                  </a:lnTo>
                  <a:moveTo>
                    <a:pt x="0" y="147"/>
                  </a:moveTo>
                  <a:lnTo>
                    <a:pt x="2796" y="147"/>
                  </a:lnTo>
                  <a:moveTo>
                    <a:pt x="0" y="149"/>
                  </a:moveTo>
                  <a:lnTo>
                    <a:pt x="2796" y="149"/>
                  </a:lnTo>
                  <a:moveTo>
                    <a:pt x="0" y="151"/>
                  </a:moveTo>
                  <a:lnTo>
                    <a:pt x="2796" y="151"/>
                  </a:lnTo>
                  <a:moveTo>
                    <a:pt x="0" y="154"/>
                  </a:moveTo>
                  <a:lnTo>
                    <a:pt x="2796" y="154"/>
                  </a:lnTo>
                  <a:moveTo>
                    <a:pt x="0" y="156"/>
                  </a:moveTo>
                  <a:lnTo>
                    <a:pt x="2796" y="156"/>
                  </a:lnTo>
                  <a:moveTo>
                    <a:pt x="0" y="159"/>
                  </a:moveTo>
                  <a:lnTo>
                    <a:pt x="2813" y="159"/>
                  </a:lnTo>
                </a:path>
              </a:pathLst>
            </a:custGeom>
            <a:grpFill/>
            <a:ln w="1524">
              <a:solidFill>
                <a:srgbClr val="FEFEFE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489B25B3-DEAC-4438-B139-0A7D3C3B28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06" y="510"/>
              <a:ext cx="2813" cy="434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AutoShape 8">
              <a:extLst>
                <a:ext uri="{FF2B5EF4-FFF2-40B4-BE49-F238E27FC236}">
                  <a16:creationId xmlns:a16="http://schemas.microsoft.com/office/drawing/2014/main" id="{5FF7BC2C-7A38-48BB-9239-5F0312364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6" y="4853"/>
              <a:ext cx="2758" cy="65"/>
            </a:xfrm>
            <a:custGeom>
              <a:avLst/>
              <a:gdLst>
                <a:gd name="T0" fmla="+- 0 8606 8606"/>
                <a:gd name="T1" fmla="*/ T0 w 2758"/>
                <a:gd name="T2" fmla="+- 0 4854 4854"/>
                <a:gd name="T3" fmla="*/ 4854 h 65"/>
                <a:gd name="T4" fmla="+- 0 11364 8606"/>
                <a:gd name="T5" fmla="*/ T4 w 2758"/>
                <a:gd name="T6" fmla="+- 0 4854 4854"/>
                <a:gd name="T7" fmla="*/ 4854 h 65"/>
                <a:gd name="T8" fmla="+- 0 8606 8606"/>
                <a:gd name="T9" fmla="*/ T8 w 2758"/>
                <a:gd name="T10" fmla="+- 0 4856 4854"/>
                <a:gd name="T11" fmla="*/ 4856 h 65"/>
                <a:gd name="T12" fmla="+- 0 11364 8606"/>
                <a:gd name="T13" fmla="*/ T12 w 2758"/>
                <a:gd name="T14" fmla="+- 0 4856 4854"/>
                <a:gd name="T15" fmla="*/ 4856 h 65"/>
                <a:gd name="T16" fmla="+- 0 8606 8606"/>
                <a:gd name="T17" fmla="*/ T16 w 2758"/>
                <a:gd name="T18" fmla="+- 0 4858 4854"/>
                <a:gd name="T19" fmla="*/ 4858 h 65"/>
                <a:gd name="T20" fmla="+- 0 11354 8606"/>
                <a:gd name="T21" fmla="*/ T20 w 2758"/>
                <a:gd name="T22" fmla="+- 0 4858 4854"/>
                <a:gd name="T23" fmla="*/ 4858 h 65"/>
                <a:gd name="T24" fmla="+- 0 8606 8606"/>
                <a:gd name="T25" fmla="*/ T24 w 2758"/>
                <a:gd name="T26" fmla="+- 0 4861 4854"/>
                <a:gd name="T27" fmla="*/ 4861 h 65"/>
                <a:gd name="T28" fmla="+- 0 11354 8606"/>
                <a:gd name="T29" fmla="*/ T28 w 2758"/>
                <a:gd name="T30" fmla="+- 0 4861 4854"/>
                <a:gd name="T31" fmla="*/ 4861 h 65"/>
                <a:gd name="T32" fmla="+- 0 8606 8606"/>
                <a:gd name="T33" fmla="*/ T32 w 2758"/>
                <a:gd name="T34" fmla="+- 0 4863 4854"/>
                <a:gd name="T35" fmla="*/ 4863 h 65"/>
                <a:gd name="T36" fmla="+- 0 11354 8606"/>
                <a:gd name="T37" fmla="*/ T36 w 2758"/>
                <a:gd name="T38" fmla="+- 0 4863 4854"/>
                <a:gd name="T39" fmla="*/ 4863 h 65"/>
                <a:gd name="T40" fmla="+- 0 8606 8606"/>
                <a:gd name="T41" fmla="*/ T40 w 2758"/>
                <a:gd name="T42" fmla="+- 0 4866 4854"/>
                <a:gd name="T43" fmla="*/ 4866 h 65"/>
                <a:gd name="T44" fmla="+- 0 11354 8606"/>
                <a:gd name="T45" fmla="*/ T44 w 2758"/>
                <a:gd name="T46" fmla="+- 0 4866 4854"/>
                <a:gd name="T47" fmla="*/ 4866 h 65"/>
                <a:gd name="T48" fmla="+- 0 8606 8606"/>
                <a:gd name="T49" fmla="*/ T48 w 2758"/>
                <a:gd name="T50" fmla="+- 0 4868 4854"/>
                <a:gd name="T51" fmla="*/ 4868 h 65"/>
                <a:gd name="T52" fmla="+- 0 11345 8606"/>
                <a:gd name="T53" fmla="*/ T52 w 2758"/>
                <a:gd name="T54" fmla="+- 0 4868 4854"/>
                <a:gd name="T55" fmla="*/ 4868 h 65"/>
                <a:gd name="T56" fmla="+- 0 8606 8606"/>
                <a:gd name="T57" fmla="*/ T56 w 2758"/>
                <a:gd name="T58" fmla="+- 0 4870 4854"/>
                <a:gd name="T59" fmla="*/ 4870 h 65"/>
                <a:gd name="T60" fmla="+- 0 11345 8606"/>
                <a:gd name="T61" fmla="*/ T60 w 2758"/>
                <a:gd name="T62" fmla="+- 0 4870 4854"/>
                <a:gd name="T63" fmla="*/ 4870 h 65"/>
                <a:gd name="T64" fmla="+- 0 8606 8606"/>
                <a:gd name="T65" fmla="*/ T64 w 2758"/>
                <a:gd name="T66" fmla="+- 0 4873 4854"/>
                <a:gd name="T67" fmla="*/ 4873 h 65"/>
                <a:gd name="T68" fmla="+- 0 11345 8606"/>
                <a:gd name="T69" fmla="*/ T68 w 2758"/>
                <a:gd name="T70" fmla="+- 0 4873 4854"/>
                <a:gd name="T71" fmla="*/ 4873 h 65"/>
                <a:gd name="T72" fmla="+- 0 8606 8606"/>
                <a:gd name="T73" fmla="*/ T72 w 2758"/>
                <a:gd name="T74" fmla="+- 0 4875 4854"/>
                <a:gd name="T75" fmla="*/ 4875 h 65"/>
                <a:gd name="T76" fmla="+- 0 11345 8606"/>
                <a:gd name="T77" fmla="*/ T76 w 2758"/>
                <a:gd name="T78" fmla="+- 0 4875 4854"/>
                <a:gd name="T79" fmla="*/ 4875 h 65"/>
                <a:gd name="T80" fmla="+- 0 8606 8606"/>
                <a:gd name="T81" fmla="*/ T80 w 2758"/>
                <a:gd name="T82" fmla="+- 0 4878 4854"/>
                <a:gd name="T83" fmla="*/ 4878 h 65"/>
                <a:gd name="T84" fmla="+- 0 11335 8606"/>
                <a:gd name="T85" fmla="*/ T84 w 2758"/>
                <a:gd name="T86" fmla="+- 0 4878 4854"/>
                <a:gd name="T87" fmla="*/ 4878 h 65"/>
                <a:gd name="T88" fmla="+- 0 8606 8606"/>
                <a:gd name="T89" fmla="*/ T88 w 2758"/>
                <a:gd name="T90" fmla="+- 0 4880 4854"/>
                <a:gd name="T91" fmla="*/ 4880 h 65"/>
                <a:gd name="T92" fmla="+- 0 11335 8606"/>
                <a:gd name="T93" fmla="*/ T92 w 2758"/>
                <a:gd name="T94" fmla="+- 0 4880 4854"/>
                <a:gd name="T95" fmla="*/ 4880 h 65"/>
                <a:gd name="T96" fmla="+- 0 8606 8606"/>
                <a:gd name="T97" fmla="*/ T96 w 2758"/>
                <a:gd name="T98" fmla="+- 0 4882 4854"/>
                <a:gd name="T99" fmla="*/ 4882 h 65"/>
                <a:gd name="T100" fmla="+- 0 11335 8606"/>
                <a:gd name="T101" fmla="*/ T100 w 2758"/>
                <a:gd name="T102" fmla="+- 0 4882 4854"/>
                <a:gd name="T103" fmla="*/ 4882 h 65"/>
                <a:gd name="T104" fmla="+- 0 8606 8606"/>
                <a:gd name="T105" fmla="*/ T104 w 2758"/>
                <a:gd name="T106" fmla="+- 0 4885 4854"/>
                <a:gd name="T107" fmla="*/ 4885 h 65"/>
                <a:gd name="T108" fmla="+- 0 11335 8606"/>
                <a:gd name="T109" fmla="*/ T108 w 2758"/>
                <a:gd name="T110" fmla="+- 0 4885 4854"/>
                <a:gd name="T111" fmla="*/ 4885 h 65"/>
                <a:gd name="T112" fmla="+- 0 8606 8606"/>
                <a:gd name="T113" fmla="*/ T112 w 2758"/>
                <a:gd name="T114" fmla="+- 0 4887 4854"/>
                <a:gd name="T115" fmla="*/ 4887 h 65"/>
                <a:gd name="T116" fmla="+- 0 11316 8606"/>
                <a:gd name="T117" fmla="*/ T116 w 2758"/>
                <a:gd name="T118" fmla="+- 0 4887 4854"/>
                <a:gd name="T119" fmla="*/ 4887 h 65"/>
                <a:gd name="T120" fmla="+- 0 8606 8606"/>
                <a:gd name="T121" fmla="*/ T120 w 2758"/>
                <a:gd name="T122" fmla="+- 0 4890 4854"/>
                <a:gd name="T123" fmla="*/ 4890 h 65"/>
                <a:gd name="T124" fmla="+- 0 11316 8606"/>
                <a:gd name="T125" fmla="*/ T124 w 2758"/>
                <a:gd name="T126" fmla="+- 0 4890 4854"/>
                <a:gd name="T127" fmla="*/ 4890 h 65"/>
                <a:gd name="T128" fmla="+- 0 8606 8606"/>
                <a:gd name="T129" fmla="*/ T128 w 2758"/>
                <a:gd name="T130" fmla="+- 0 4892 4854"/>
                <a:gd name="T131" fmla="*/ 4892 h 65"/>
                <a:gd name="T132" fmla="+- 0 11316 8606"/>
                <a:gd name="T133" fmla="*/ T132 w 2758"/>
                <a:gd name="T134" fmla="+- 0 4892 4854"/>
                <a:gd name="T135" fmla="*/ 4892 h 65"/>
                <a:gd name="T136" fmla="+- 0 8606 8606"/>
                <a:gd name="T137" fmla="*/ T136 w 2758"/>
                <a:gd name="T138" fmla="+- 0 4894 4854"/>
                <a:gd name="T139" fmla="*/ 4894 h 65"/>
                <a:gd name="T140" fmla="+- 0 11316 8606"/>
                <a:gd name="T141" fmla="*/ T140 w 2758"/>
                <a:gd name="T142" fmla="+- 0 4894 4854"/>
                <a:gd name="T143" fmla="*/ 4894 h 65"/>
                <a:gd name="T144" fmla="+- 0 8606 8606"/>
                <a:gd name="T145" fmla="*/ T144 w 2758"/>
                <a:gd name="T146" fmla="+- 0 4897 4854"/>
                <a:gd name="T147" fmla="*/ 4897 h 65"/>
                <a:gd name="T148" fmla="+- 0 11297 8606"/>
                <a:gd name="T149" fmla="*/ T148 w 2758"/>
                <a:gd name="T150" fmla="+- 0 4897 4854"/>
                <a:gd name="T151" fmla="*/ 4897 h 65"/>
                <a:gd name="T152" fmla="+- 0 8606 8606"/>
                <a:gd name="T153" fmla="*/ T152 w 2758"/>
                <a:gd name="T154" fmla="+- 0 4899 4854"/>
                <a:gd name="T155" fmla="*/ 4899 h 65"/>
                <a:gd name="T156" fmla="+- 0 11297 8606"/>
                <a:gd name="T157" fmla="*/ T156 w 2758"/>
                <a:gd name="T158" fmla="+- 0 4899 4854"/>
                <a:gd name="T159" fmla="*/ 4899 h 65"/>
                <a:gd name="T160" fmla="+- 0 8606 8606"/>
                <a:gd name="T161" fmla="*/ T160 w 2758"/>
                <a:gd name="T162" fmla="+- 0 4902 4854"/>
                <a:gd name="T163" fmla="*/ 4902 h 65"/>
                <a:gd name="T164" fmla="+- 0 11297 8606"/>
                <a:gd name="T165" fmla="*/ T164 w 2758"/>
                <a:gd name="T166" fmla="+- 0 4902 4854"/>
                <a:gd name="T167" fmla="*/ 4902 h 65"/>
                <a:gd name="T168" fmla="+- 0 8606 8606"/>
                <a:gd name="T169" fmla="*/ T168 w 2758"/>
                <a:gd name="T170" fmla="+- 0 4904 4854"/>
                <a:gd name="T171" fmla="*/ 4904 h 65"/>
                <a:gd name="T172" fmla="+- 0 11297 8606"/>
                <a:gd name="T173" fmla="*/ T172 w 2758"/>
                <a:gd name="T174" fmla="+- 0 4904 4854"/>
                <a:gd name="T175" fmla="*/ 4904 h 65"/>
                <a:gd name="T176" fmla="+- 0 8606 8606"/>
                <a:gd name="T177" fmla="*/ T176 w 2758"/>
                <a:gd name="T178" fmla="+- 0 4906 4854"/>
                <a:gd name="T179" fmla="*/ 4906 h 65"/>
                <a:gd name="T180" fmla="+- 0 11268 8606"/>
                <a:gd name="T181" fmla="*/ T180 w 2758"/>
                <a:gd name="T182" fmla="+- 0 4906 4854"/>
                <a:gd name="T183" fmla="*/ 4906 h 65"/>
                <a:gd name="T184" fmla="+- 0 8606 8606"/>
                <a:gd name="T185" fmla="*/ T184 w 2758"/>
                <a:gd name="T186" fmla="+- 0 4909 4854"/>
                <a:gd name="T187" fmla="*/ 4909 h 65"/>
                <a:gd name="T188" fmla="+- 0 11268 8606"/>
                <a:gd name="T189" fmla="*/ T188 w 2758"/>
                <a:gd name="T190" fmla="+- 0 4909 4854"/>
                <a:gd name="T191" fmla="*/ 4909 h 65"/>
                <a:gd name="T192" fmla="+- 0 8606 8606"/>
                <a:gd name="T193" fmla="*/ T192 w 2758"/>
                <a:gd name="T194" fmla="+- 0 4911 4854"/>
                <a:gd name="T195" fmla="*/ 4911 h 65"/>
                <a:gd name="T196" fmla="+- 0 11268 8606"/>
                <a:gd name="T197" fmla="*/ T196 w 2758"/>
                <a:gd name="T198" fmla="+- 0 4911 4854"/>
                <a:gd name="T199" fmla="*/ 4911 h 65"/>
                <a:gd name="T200" fmla="+- 0 8606 8606"/>
                <a:gd name="T201" fmla="*/ T200 w 2758"/>
                <a:gd name="T202" fmla="+- 0 4914 4854"/>
                <a:gd name="T203" fmla="*/ 4914 h 65"/>
                <a:gd name="T204" fmla="+- 0 11268 8606"/>
                <a:gd name="T205" fmla="*/ T204 w 2758"/>
                <a:gd name="T206" fmla="+- 0 4914 4854"/>
                <a:gd name="T207" fmla="*/ 4914 h 65"/>
                <a:gd name="T208" fmla="+- 0 8606 8606"/>
                <a:gd name="T209" fmla="*/ T208 w 2758"/>
                <a:gd name="T210" fmla="+- 0 4916 4854"/>
                <a:gd name="T211" fmla="*/ 4916 h 65"/>
                <a:gd name="T212" fmla="+- 0 11201 8606"/>
                <a:gd name="T213" fmla="*/ T212 w 2758"/>
                <a:gd name="T214" fmla="+- 0 4916 4854"/>
                <a:gd name="T215" fmla="*/ 4916 h 65"/>
                <a:gd name="T216" fmla="+- 0 8606 8606"/>
                <a:gd name="T217" fmla="*/ T216 w 2758"/>
                <a:gd name="T218" fmla="+- 0 4918 4854"/>
                <a:gd name="T219" fmla="*/ 4918 h 65"/>
                <a:gd name="T220" fmla="+- 0 11201 8606"/>
                <a:gd name="T221" fmla="*/ T220 w 2758"/>
                <a:gd name="T222" fmla="+- 0 4918 4854"/>
                <a:gd name="T223" fmla="*/ 4918 h 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</a:cxnLst>
              <a:rect l="0" t="0" r="r" b="b"/>
              <a:pathLst>
                <a:path w="2758" h="65">
                  <a:moveTo>
                    <a:pt x="0" y="0"/>
                  </a:moveTo>
                  <a:lnTo>
                    <a:pt x="2758" y="0"/>
                  </a:lnTo>
                  <a:moveTo>
                    <a:pt x="0" y="2"/>
                  </a:moveTo>
                  <a:lnTo>
                    <a:pt x="2758" y="2"/>
                  </a:lnTo>
                  <a:moveTo>
                    <a:pt x="0" y="4"/>
                  </a:moveTo>
                  <a:lnTo>
                    <a:pt x="2748" y="4"/>
                  </a:lnTo>
                  <a:moveTo>
                    <a:pt x="0" y="7"/>
                  </a:moveTo>
                  <a:lnTo>
                    <a:pt x="2748" y="7"/>
                  </a:lnTo>
                  <a:moveTo>
                    <a:pt x="0" y="9"/>
                  </a:moveTo>
                  <a:lnTo>
                    <a:pt x="2748" y="9"/>
                  </a:lnTo>
                  <a:moveTo>
                    <a:pt x="0" y="12"/>
                  </a:moveTo>
                  <a:lnTo>
                    <a:pt x="2748" y="12"/>
                  </a:lnTo>
                  <a:moveTo>
                    <a:pt x="0" y="14"/>
                  </a:moveTo>
                  <a:lnTo>
                    <a:pt x="2739" y="14"/>
                  </a:lnTo>
                  <a:moveTo>
                    <a:pt x="0" y="16"/>
                  </a:moveTo>
                  <a:lnTo>
                    <a:pt x="2739" y="16"/>
                  </a:lnTo>
                  <a:moveTo>
                    <a:pt x="0" y="19"/>
                  </a:moveTo>
                  <a:lnTo>
                    <a:pt x="2739" y="19"/>
                  </a:lnTo>
                  <a:moveTo>
                    <a:pt x="0" y="21"/>
                  </a:moveTo>
                  <a:lnTo>
                    <a:pt x="2739" y="21"/>
                  </a:lnTo>
                  <a:moveTo>
                    <a:pt x="0" y="24"/>
                  </a:moveTo>
                  <a:lnTo>
                    <a:pt x="2729" y="24"/>
                  </a:lnTo>
                  <a:moveTo>
                    <a:pt x="0" y="26"/>
                  </a:moveTo>
                  <a:lnTo>
                    <a:pt x="2729" y="26"/>
                  </a:lnTo>
                  <a:moveTo>
                    <a:pt x="0" y="28"/>
                  </a:moveTo>
                  <a:lnTo>
                    <a:pt x="2729" y="28"/>
                  </a:lnTo>
                  <a:moveTo>
                    <a:pt x="0" y="31"/>
                  </a:moveTo>
                  <a:lnTo>
                    <a:pt x="2729" y="31"/>
                  </a:lnTo>
                  <a:moveTo>
                    <a:pt x="0" y="33"/>
                  </a:moveTo>
                  <a:lnTo>
                    <a:pt x="2710" y="33"/>
                  </a:lnTo>
                  <a:moveTo>
                    <a:pt x="0" y="36"/>
                  </a:moveTo>
                  <a:lnTo>
                    <a:pt x="2710" y="36"/>
                  </a:lnTo>
                  <a:moveTo>
                    <a:pt x="0" y="38"/>
                  </a:moveTo>
                  <a:lnTo>
                    <a:pt x="2710" y="38"/>
                  </a:lnTo>
                  <a:moveTo>
                    <a:pt x="0" y="40"/>
                  </a:moveTo>
                  <a:lnTo>
                    <a:pt x="2710" y="40"/>
                  </a:lnTo>
                  <a:moveTo>
                    <a:pt x="0" y="43"/>
                  </a:moveTo>
                  <a:lnTo>
                    <a:pt x="2691" y="43"/>
                  </a:lnTo>
                  <a:moveTo>
                    <a:pt x="0" y="45"/>
                  </a:moveTo>
                  <a:lnTo>
                    <a:pt x="2691" y="45"/>
                  </a:lnTo>
                  <a:moveTo>
                    <a:pt x="0" y="48"/>
                  </a:moveTo>
                  <a:lnTo>
                    <a:pt x="2691" y="48"/>
                  </a:lnTo>
                  <a:moveTo>
                    <a:pt x="0" y="50"/>
                  </a:moveTo>
                  <a:lnTo>
                    <a:pt x="2691" y="50"/>
                  </a:lnTo>
                  <a:moveTo>
                    <a:pt x="0" y="52"/>
                  </a:moveTo>
                  <a:lnTo>
                    <a:pt x="2662" y="52"/>
                  </a:lnTo>
                  <a:moveTo>
                    <a:pt x="0" y="55"/>
                  </a:moveTo>
                  <a:lnTo>
                    <a:pt x="2662" y="55"/>
                  </a:lnTo>
                  <a:moveTo>
                    <a:pt x="0" y="57"/>
                  </a:moveTo>
                  <a:lnTo>
                    <a:pt x="2662" y="57"/>
                  </a:lnTo>
                  <a:moveTo>
                    <a:pt x="0" y="60"/>
                  </a:moveTo>
                  <a:lnTo>
                    <a:pt x="2662" y="60"/>
                  </a:lnTo>
                  <a:moveTo>
                    <a:pt x="0" y="62"/>
                  </a:moveTo>
                  <a:lnTo>
                    <a:pt x="2595" y="62"/>
                  </a:lnTo>
                  <a:moveTo>
                    <a:pt x="0" y="64"/>
                  </a:moveTo>
                  <a:lnTo>
                    <a:pt x="2595" y="64"/>
                  </a:lnTo>
                </a:path>
              </a:pathLst>
            </a:custGeom>
            <a:grpFill/>
            <a:ln w="1524">
              <a:solidFill>
                <a:srgbClr val="FEFEFE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D88181-68BF-4C5F-932F-9BB70E655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Показания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2AFFC2-9A8C-41DC-B0B9-F7ACDECA9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683" y="2028400"/>
            <a:ext cx="10885172" cy="3437945"/>
          </a:xfrm>
        </p:spPr>
        <p:txBody>
          <a:bodyPr>
            <a:normAutofit fontScale="25000" lnSpcReduction="20000"/>
          </a:bodyPr>
          <a:lstStyle/>
          <a:p>
            <a:pPr marL="205740" indent="0">
              <a:spcAft>
                <a:spcPts val="0"/>
              </a:spcAft>
              <a:buNone/>
            </a:pPr>
            <a:r>
              <a:rPr lang="ru-RU" sz="7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Баламетрикс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можно использовать</a:t>
            </a:r>
            <a:r>
              <a:rPr lang="ru-RU" sz="7200" spc="75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</a:t>
            </a:r>
            <a:r>
              <a:rPr lang="ru-RU" sz="7200" spc="7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работе</a:t>
            </a:r>
            <a:r>
              <a:rPr lang="ru-RU" sz="7200" spc="65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</a:t>
            </a:r>
            <a:r>
              <a:rPr lang="ru-RU" sz="7200" spc="65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детьми</a:t>
            </a:r>
            <a:r>
              <a:rPr lang="ru-RU" sz="7200" spc="8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практически</a:t>
            </a:r>
            <a:r>
              <a:rPr lang="ru-RU" sz="7200" spc="8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</a:t>
            </a:r>
            <a:r>
              <a:rPr lang="ru-RU" sz="7200" spc="65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любыми</a:t>
            </a:r>
            <a:r>
              <a:rPr lang="ru-RU" sz="7200" spc="8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нарушениями</a:t>
            </a:r>
            <a:r>
              <a:rPr lang="ru-RU" sz="7200" spc="8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психофизического</a:t>
            </a:r>
            <a:r>
              <a:rPr lang="ru-RU" sz="7200" spc="-285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развития:</a:t>
            </a:r>
          </a:p>
          <a:p>
            <a:pPr marL="342900" marR="123190" lvl="0" indent="-342900"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525145" algn="l"/>
                <a:tab pos="1520825" algn="l"/>
                <a:tab pos="2656205" algn="l"/>
                <a:tab pos="3618230" algn="l"/>
                <a:tab pos="4526280" algn="l"/>
                <a:tab pos="5581015" algn="l"/>
              </a:tabLst>
            </a:pP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нарушения	координации	движений,	моторной	неловкости,	</a:t>
            </a:r>
            <a:r>
              <a:rPr lang="ru-RU" sz="7200" spc="-5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зрительно-</a:t>
            </a:r>
            <a:r>
              <a:rPr lang="ru-RU" sz="7200" spc="-285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пространственных</a:t>
            </a:r>
            <a:r>
              <a:rPr lang="ru-RU" sz="7200" spc="5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представлений, зрительно-моторной</a:t>
            </a:r>
            <a:r>
              <a:rPr lang="ru-RU" sz="7200" spc="-15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координации;</a:t>
            </a:r>
          </a:p>
          <a:p>
            <a:pPr marL="342900" lvl="0" indent="-342900"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525145" algn="l"/>
              </a:tabLst>
            </a:pP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нарушения</a:t>
            </a:r>
            <a:r>
              <a:rPr lang="ru-RU" sz="7200" spc="-15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внимания</a:t>
            </a:r>
            <a:r>
              <a:rPr lang="ru-RU" sz="7200" spc="-1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(СДВ)</a:t>
            </a:r>
            <a:r>
              <a:rPr lang="ru-RU" sz="7200" spc="-2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и/или</a:t>
            </a:r>
            <a:r>
              <a:rPr lang="ru-RU" sz="7200" spc="-5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гиперактивности</a:t>
            </a:r>
            <a:r>
              <a:rPr lang="ru-RU" sz="7200" spc="-1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(СДВГ);</a:t>
            </a:r>
          </a:p>
          <a:p>
            <a:pPr marL="342900" lvl="0" indent="-342900"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525145" algn="l"/>
              </a:tabLst>
            </a:pP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нарушениях</a:t>
            </a:r>
            <a:r>
              <a:rPr lang="ru-RU" sz="7200" spc="-5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аутистического</a:t>
            </a:r>
            <a:r>
              <a:rPr lang="ru-RU" sz="7200" spc="-15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спектра;</a:t>
            </a:r>
          </a:p>
          <a:p>
            <a:pPr marL="342900" lvl="0" indent="-342900"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525145" algn="l"/>
              </a:tabLst>
            </a:pP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нарушениях</a:t>
            </a:r>
            <a:r>
              <a:rPr lang="ru-RU" sz="7200" spc="5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устной</a:t>
            </a:r>
            <a:r>
              <a:rPr lang="ru-RU" sz="7200" spc="-5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</a:t>
            </a:r>
            <a:r>
              <a:rPr lang="ru-RU" sz="7200" spc="-1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письменной</a:t>
            </a:r>
            <a:r>
              <a:rPr lang="ru-RU" sz="7200" spc="-5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речи,</a:t>
            </a:r>
            <a:r>
              <a:rPr lang="ru-RU" sz="7200" spc="-1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включающих в</a:t>
            </a:r>
            <a:r>
              <a:rPr lang="ru-RU" sz="7200" spc="-2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себя</a:t>
            </a:r>
          </a:p>
          <a:p>
            <a:pPr marL="342900" lvl="0" indent="-342900"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525145" algn="l"/>
              </a:tabLst>
            </a:pPr>
            <a:r>
              <a:rPr lang="ru-RU" sz="7200" spc="-1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дисграфию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r>
              <a:rPr lang="ru-RU" sz="7200" spc="-1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дислексию;</a:t>
            </a:r>
          </a:p>
          <a:p>
            <a:pPr marL="342900" lvl="0" indent="-342900"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525145" algn="l"/>
              </a:tabLst>
            </a:pPr>
            <a:r>
              <a:rPr lang="ru-RU" sz="7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нарушениях речи.</a:t>
            </a:r>
          </a:p>
          <a:p>
            <a:pPr marL="74930">
              <a:spcBef>
                <a:spcPts val="25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5520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>
                <a:lumMod val="40000"/>
                <a:lumOff val="60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0.png">
            <a:extLst>
              <a:ext uri="{FF2B5EF4-FFF2-40B4-BE49-F238E27FC236}">
                <a16:creationId xmlns:a16="http://schemas.microsoft.com/office/drawing/2014/main" id="{51FFA46A-7005-4B08-904D-A2E42E43349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61023" y="4085554"/>
            <a:ext cx="3930977" cy="2015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06F67C-9EC7-43AD-AD27-128A12D02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Основные блоки программы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54C816-B964-46CC-9F11-3CEEF128BC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Блок: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«Освоение балансировочной доски 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Белгау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»;</a:t>
            </a:r>
          </a:p>
          <a:p>
            <a:pPr lvl="0"/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Блок: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«Комплекс упражнений с сенсорными мешочками» (отличаются мешочки размером, весом и цветом, на каждый из таких мешочков педагог дает определенные задания, направленные на координацию движений);</a:t>
            </a:r>
          </a:p>
          <a:p>
            <a:pPr lvl="0"/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Блок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: «Комплекс упражнений с мячом-маятником» (мяч, закрепленный на специальной резинке, для отбивания);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3775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>
                <a:lumMod val="40000"/>
                <a:lumOff val="60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509E0-1063-490F-B2F7-29F63AF72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Основные блоки программы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8B357A-74EB-4D51-B3F5-6800A9446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Блок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«Комплекс упражнений с цветной планкой» (использование </a:t>
            </a:r>
            <a:r>
              <a:rPr lang="ru-RU" sz="1800" i="1" dirty="0">
                <a:latin typeface="Calibri" panose="020F0502020204030204" pitchFamily="34" charset="0"/>
                <a:cs typeface="Calibri" panose="020F0502020204030204" pitchFamily="34" charset="0"/>
              </a:rPr>
              <a:t>«цветной планки»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для визуального контроля моторики, требует точных движений и координации совместно с сенсорными областями мозга. (</a:t>
            </a:r>
            <a:r>
              <a:rPr lang="ru-RU" sz="1800" u="sng" dirty="0">
                <a:latin typeface="Calibri" panose="020F0502020204030204" pitchFamily="34" charset="0"/>
                <a:cs typeface="Calibri" panose="020F0502020204030204" pitchFamily="34" charset="0"/>
              </a:rPr>
              <a:t>Например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: попасть по мячику красной областью, а когда мячик возвращается назад - отправляет его в другом направлении, попадая желтой областью);</a:t>
            </a:r>
          </a:p>
          <a:p>
            <a:pPr lvl="0"/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Блок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: «Комплекс упражнений с доской с цифрами» (для отбивания);</a:t>
            </a:r>
          </a:p>
          <a:p>
            <a:pPr lvl="0"/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Блок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: «Комплекс упражнений с использованием стенда с кубиками» (использование подставки </a:t>
            </a:r>
            <a:r>
              <a:rPr lang="ru-RU" sz="1800" i="1" dirty="0">
                <a:latin typeface="Calibri" panose="020F0502020204030204" pitchFamily="34" charset="0"/>
                <a:cs typeface="Calibri" panose="020F0502020204030204" pitchFamily="34" charset="0"/>
              </a:rPr>
              <a:t>«стенда с мишенями»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также требует точных движений, чтобы мячик пролетал над или между мишенями).</a:t>
            </a:r>
          </a:p>
          <a:p>
            <a:endParaRPr lang="ru-RU" dirty="0"/>
          </a:p>
        </p:txBody>
      </p:sp>
      <p:pic>
        <p:nvPicPr>
          <p:cNvPr id="4" name="image47.png">
            <a:extLst>
              <a:ext uri="{FF2B5EF4-FFF2-40B4-BE49-F238E27FC236}">
                <a16:creationId xmlns:a16="http://schemas.microsoft.com/office/drawing/2014/main" id="{39E639D1-6A9E-4EEF-A59E-1CE6A637F7A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34573" y="0"/>
            <a:ext cx="2906598" cy="213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60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>
                <a:lumMod val="40000"/>
                <a:lumOff val="60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66F9B2-E971-4CF6-8C04-03E369D0F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CE00A8-22D7-40E3-B0BC-4080C0F48A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192" y="2384981"/>
            <a:ext cx="9898144" cy="3601040"/>
          </a:xfrm>
        </p:spPr>
        <p:txBody>
          <a:bodyPr>
            <a:normAutofit fontScale="25000" lnSpcReduction="20000"/>
          </a:bodyPr>
          <a:lstStyle/>
          <a:p>
            <a:r>
              <a:rPr lang="ru-RU" sz="7200" dirty="0">
                <a:latin typeface="Calibri" panose="020F0502020204030204" pitchFamily="34" charset="0"/>
                <a:cs typeface="Calibri" panose="020F0502020204030204" pitchFamily="34" charset="0"/>
              </a:rPr>
              <a:t>Каждый из блоков содержит примерный	комплекс упражнений, который  в зависимости от целей модифицируется   и/или дополняется   другими упражнениями	в программы и особенностей психофизического развития ребенка.</a:t>
            </a:r>
          </a:p>
          <a:p>
            <a:r>
              <a:rPr lang="ru-RU" sz="7200" dirty="0">
                <a:latin typeface="Calibri" panose="020F0502020204030204" pitchFamily="34" charset="0"/>
                <a:cs typeface="Calibri" panose="020F0502020204030204" pitchFamily="34" charset="0"/>
              </a:rPr>
              <a:t>Для каждого ребенка разрабатывается индивидуальная программа, при этом учитывается возраст ребенка, его возможности и особенности.</a:t>
            </a:r>
          </a:p>
          <a:p>
            <a:r>
              <a:rPr lang="ru-RU" sz="7200" dirty="0">
                <a:latin typeface="Calibri" panose="020F0502020204030204" pitchFamily="34" charset="0"/>
                <a:cs typeface="Calibri" panose="020F0502020204030204" pitchFamily="34" charset="0"/>
              </a:rPr>
              <a:t>Занятия можно начинать, если ребенку исполнилось 4 года. Оптимальная периодичность занятий 3 раза в неделю по 30-40 минут.</a:t>
            </a:r>
          </a:p>
          <a:p>
            <a:r>
              <a:rPr lang="ru-RU" sz="7200" dirty="0">
                <a:latin typeface="Calibri" panose="020F0502020204030204" pitchFamily="34" charset="0"/>
                <a:cs typeface="Calibri" panose="020F0502020204030204" pitchFamily="34" charset="0"/>
              </a:rPr>
              <a:t>Первоначально, ребенок знакомится с балансировочной доской и учится удерживать равновесие на ней. Далее, стоя на балансировочной доске, ребенок выполняет задания специалиста с дополнительным инвентарем, одновременно пытаясь удержать равновесие.</a:t>
            </a:r>
          </a:p>
          <a:p>
            <a:endParaRPr lang="ru-RU" dirty="0"/>
          </a:p>
        </p:txBody>
      </p:sp>
      <p:pic>
        <p:nvPicPr>
          <p:cNvPr id="1026" name="Picture 2" descr="Фото занятий на напольной мишени ">
            <a:extLst>
              <a:ext uri="{FF2B5EF4-FFF2-40B4-BE49-F238E27FC236}">
                <a16:creationId xmlns:a16="http://schemas.microsoft.com/office/drawing/2014/main" id="{09667647-B57E-40F0-BCD4-21C1FDB35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948" y="0"/>
            <a:ext cx="10124388" cy="22175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813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>
                <a:lumMod val="40000"/>
                <a:lumOff val="60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9A3317-2E41-4C17-87D7-5C8322569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829559"/>
            <a:ext cx="9520158" cy="102419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F9D144-C734-4F46-A4C1-4690B61DB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Вставать на доску желательно босиком или в тонких носочках, в случае, если доска для индивидуального использования. не   предназначена  </a:t>
            </a:r>
          </a:p>
          <a:p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Стоя на балансировочной доске, ребенок также может выполнять задания инструктора, например, обмениваясь с инструктором мячом, называет буквы алфавита, домашних и диких животных, выполнять упражнения на развитие мелкой и крупной моторики, схемы тела, выразительности движений, чувства ритма, овладение способами невербальной коммуникации (мимика, жесты), умения дифференциации качества движений (быстрые-медленные, сильные-слабые, мягкие-жесткие) и т.п.</a:t>
            </a:r>
          </a:p>
          <a:p>
            <a:endParaRPr lang="ru-RU" dirty="0"/>
          </a:p>
        </p:txBody>
      </p:sp>
      <p:pic>
        <p:nvPicPr>
          <p:cNvPr id="4" name="image22.jpeg">
            <a:extLst>
              <a:ext uri="{FF2B5EF4-FFF2-40B4-BE49-F238E27FC236}">
                <a16:creationId xmlns:a16="http://schemas.microsoft.com/office/drawing/2014/main" id="{6817369F-91C8-4B9C-9AF2-46DA888CEE0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71241" y="1"/>
            <a:ext cx="6620759" cy="1880272"/>
          </a:xfrm>
          <a:prstGeom prst="rect">
            <a:avLst/>
          </a:prstGeom>
        </p:spPr>
      </p:pic>
      <p:pic>
        <p:nvPicPr>
          <p:cNvPr id="5" name="image25.jpeg">
            <a:extLst>
              <a:ext uri="{FF2B5EF4-FFF2-40B4-BE49-F238E27FC236}">
                <a16:creationId xmlns:a16="http://schemas.microsoft.com/office/drawing/2014/main" id="{754466A7-F51B-4CEA-8FEB-C1EADFF5F93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5571241" cy="185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421491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Галерея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206</TotalTime>
  <Words>527</Words>
  <Application>Microsoft Office PowerPoint</Application>
  <PresentationFormat>Широкоэкранный</PresentationFormat>
  <Paragraphs>60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Palatino Linotype</vt:lpstr>
      <vt:lpstr>Times New Roman</vt:lpstr>
      <vt:lpstr>Галерея</vt:lpstr>
      <vt:lpstr>Баламетрикс</vt:lpstr>
      <vt:lpstr>Мозжечковая стимуляция</vt:lpstr>
      <vt:lpstr>Презентация PowerPoint</vt:lpstr>
      <vt:lpstr>Презентация PowerPoint</vt:lpstr>
      <vt:lpstr>Показания</vt:lpstr>
      <vt:lpstr>Основные блоки программы</vt:lpstr>
      <vt:lpstr>Основные блоки программы</vt:lpstr>
      <vt:lpstr>Презентация PowerPoint</vt:lpstr>
      <vt:lpstr>Презентация PowerPoint</vt:lpstr>
      <vt:lpstr>Эффекты</vt:lpstr>
      <vt:lpstr>Эффекты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Баламетрикс</dc:title>
  <dc:creator>Admin</dc:creator>
  <cp:lastModifiedBy>Admin</cp:lastModifiedBy>
  <cp:revision>14</cp:revision>
  <dcterms:created xsi:type="dcterms:W3CDTF">2022-06-08T05:55:55Z</dcterms:created>
  <dcterms:modified xsi:type="dcterms:W3CDTF">2023-02-01T08:04:21Z</dcterms:modified>
</cp:coreProperties>
</file>